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4D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46" d="100"/>
          <a:sy n="146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530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66A0B-3D1F-73FD-FACF-B730229E5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60DF3E-8135-B6BA-A15C-5C5D754CC3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530F25-D7AD-FA55-2026-D9EDFD571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7DF04-29B9-8587-D6D9-7A0190ADE3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69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8E9E9-43D9-E654-605E-3433391EA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F5029C-F346-4C71-A6F8-30BF7FE441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A42FC7-6176-D44F-2715-9FF5935F20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FECE3-6DB4-55E8-F0FA-B46E1662E4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57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643425" y="1454150"/>
            <a:ext cx="6589200" cy="14602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Здоровый образ жизни: основные понятия и </a:t>
            </a:r>
            <a:r>
              <a:rPr lang="en-US" sz="2800" b="1" dirty="0" err="1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актуальность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C6D062-2D03-F85A-B5B9-60757F98F50B}"/>
              </a:ext>
            </a:extLst>
          </p:cNvPr>
          <p:cNvSpPr txBox="1"/>
          <p:nvPr/>
        </p:nvSpPr>
        <p:spPr>
          <a:xfrm>
            <a:off x="6267450" y="4025900"/>
            <a:ext cx="252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>
                <a:solidFill>
                  <a:srgbClr val="6B4D42"/>
                </a:solidFill>
              </a:rPr>
              <a:t>Корнаухова Екатерина Николаевна, </a:t>
            </a:r>
          </a:p>
          <a:p>
            <a:pPr algn="r"/>
            <a:r>
              <a:rPr lang="ru-RU" sz="1200" dirty="0">
                <a:solidFill>
                  <a:srgbClr val="6B4D42"/>
                </a:solidFill>
              </a:rPr>
              <a:t>начальник отдела медицинской статистики ГАУЗ РМ «МИАЦ»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537" y="1534438"/>
            <a:ext cx="435600" cy="3872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717" y="2621013"/>
            <a:ext cx="407166" cy="4203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8453" y="2621013"/>
            <a:ext cx="341494" cy="4203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437" y="2446275"/>
            <a:ext cx="183788" cy="2262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31" y="1399008"/>
            <a:ext cx="218400" cy="194133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31" y="3513029"/>
            <a:ext cx="218400" cy="225445"/>
          </a:xfrm>
          <a:prstGeom prst="rect">
            <a:avLst/>
          </a:prstGeom>
        </p:spPr>
      </p:pic>
      <p:sp>
        <p:nvSpPr>
          <p:cNvPr id="12" name="Text 0"/>
          <p:cNvSpPr txBox="1"/>
          <p:nvPr/>
        </p:nvSpPr>
        <p:spPr>
          <a:xfrm>
            <a:off x="449250" y="141125"/>
            <a:ext cx="8245500" cy="57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факторы поддержания здоровья
</a:t>
            </a:r>
            <a:endParaRPr lang="en-US" sz="2000" dirty="0"/>
          </a:p>
        </p:txBody>
      </p:sp>
      <p:sp>
        <p:nvSpPr>
          <p:cNvPr id="13" name="Text 1"/>
          <p:cNvSpPr txBox="1"/>
          <p:nvPr/>
        </p:nvSpPr>
        <p:spPr>
          <a:xfrm>
            <a:off x="842625" y="2491986"/>
            <a:ext cx="4287300" cy="803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Активная жизненная позиция
</a:t>
            </a:r>
            <a:r>
              <a:rPr lang="en-US" sz="6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Регулярная физическая активность и психологическая устойчивость способствуют энергичному и полноценному образу жизни.
</a:t>
            </a:r>
            <a:endParaRPr lang="en-US" sz="1500" dirty="0"/>
          </a:p>
        </p:txBody>
      </p:sp>
      <p:sp>
        <p:nvSpPr>
          <p:cNvPr id="14" name="Text 2"/>
          <p:cNvSpPr txBox="1"/>
          <p:nvPr/>
        </p:nvSpPr>
        <p:spPr>
          <a:xfrm>
            <a:off x="842625" y="1422967"/>
            <a:ext cx="4287300" cy="803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Медицинская активность
</a:t>
            </a:r>
            <a:r>
              <a:rPr lang="en-US" sz="6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Своевременные обследования и выполнение предписаний врача обеспечивают раннее выявление и профилактику заболеваний.
</a:t>
            </a:r>
            <a:endParaRPr lang="en-US" sz="1500" dirty="0"/>
          </a:p>
        </p:txBody>
      </p:sp>
      <p:sp>
        <p:nvSpPr>
          <p:cNvPr id="15" name="Text 3"/>
          <p:cNvSpPr txBox="1"/>
          <p:nvPr/>
        </p:nvSpPr>
        <p:spPr>
          <a:xfrm>
            <a:off x="842650" y="3549575"/>
            <a:ext cx="4287300" cy="803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Социальный оптимизм
</a:t>
            </a:r>
            <a:r>
              <a:rPr lang="en-US" sz="6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Позитивное восприятие жизни и уверенность в улучшении укрепляют мотивацию к здоровому образу жизни.
</a:t>
            </a:r>
            <a:endParaRPr lang="en-US" sz="1500" dirty="0"/>
          </a:p>
        </p:txBody>
      </p:sp>
      <p:sp>
        <p:nvSpPr>
          <p:cNvPr id="16" name="Text 4"/>
          <p:cNvSpPr txBox="1"/>
          <p:nvPr/>
        </p:nvSpPr>
        <p:spPr>
          <a:xfrm>
            <a:off x="8610300" y="4822700"/>
            <a:ext cx="5346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1232950" y="1244600"/>
            <a:ext cx="6589200" cy="898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500" dirty="0" err="1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Осознанное</a:t>
            </a:r>
            <a:r>
              <a:rPr lang="en-US" sz="1500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 регулярное применение компонентов ЗОЖ обеспечивает гармоничное развитие, профилактику болезней и социальный успех в течение всей </a:t>
            </a:r>
            <a:r>
              <a:rPr lang="en-US" sz="1500" dirty="0" err="1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жизни</a:t>
            </a:r>
            <a:r>
              <a:rPr lang="en-US" sz="1500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3200" dirty="0">
              <a:solidFill>
                <a:srgbClr val="6B4D42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1F6211-72A4-1017-6C8F-CFBB48ADB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96038"/>
            <a:ext cx="4146550" cy="15501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402FF4-071C-ED68-8E9E-DE44E50A9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62" y="2143124"/>
            <a:ext cx="3571875" cy="2514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B9C484-62A3-E3CF-B6DF-271F2071E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17E5EF2D-B248-300B-7C35-9682451E2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5040800B-C32F-6351-3744-7CE5AECFB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141CB0-A65A-9A0D-D3AC-AA2BCA917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-57150"/>
            <a:ext cx="5715000" cy="3810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A88BCF-E78C-1AA7-2114-0677CFD2EDCF}"/>
              </a:ext>
            </a:extLst>
          </p:cNvPr>
          <p:cNvSpPr/>
          <p:nvPr/>
        </p:nvSpPr>
        <p:spPr>
          <a:xfrm>
            <a:off x="848653" y="3608685"/>
            <a:ext cx="73070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6B4D42"/>
                </a:solidFill>
                <a:effectLst>
                  <a:reflection blurRad="6350" stA="53000" endA="300" endPos="35500" dir="5400000" sy="-90000" algn="bl" rotWithShape="0"/>
                </a:effectLst>
              </a:rPr>
              <a:t>Благодарю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84927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/>
          <p:cNvSpPr txBox="1"/>
          <p:nvPr/>
        </p:nvSpPr>
        <p:spPr>
          <a:xfrm>
            <a:off x="0" y="4822700"/>
            <a:ext cx="5346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400" dirty="0"/>
          </a:p>
        </p:txBody>
      </p:sp>
      <p:sp>
        <p:nvSpPr>
          <p:cNvPr id="5" name="Text 1"/>
          <p:cNvSpPr txBox="1"/>
          <p:nvPr/>
        </p:nvSpPr>
        <p:spPr>
          <a:xfrm>
            <a:off x="245225" y="590200"/>
            <a:ext cx="3933300" cy="3848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Важность здорового образа жизни в профилактике заболеваний
</a:t>
            </a:r>
            <a:r>
              <a:rPr lang="en-US" sz="28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16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Здоровье — это полноценное физическое, душевное и социальное благополучие согласно ВОЗ.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ЗОЖ 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представляет собой комплекс ежедневных привычек, способных предотвратить множество заболеваний через соблюдение гигиены, правильное питание, физическую активность и психологическое равновесие.
</a:t>
            </a:r>
            <a:endParaRPr lang="en-US" sz="25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9A8625-7F4D-2230-8F38-9A481D415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700" y="0"/>
            <a:ext cx="48543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25" y="380203"/>
            <a:ext cx="4383300" cy="434049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4764675" y="2244475"/>
            <a:ext cx="3940200" cy="872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9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Личная гигиена охватывает уход за кожей, волосами, полостью рта, одеждой и спальней, предотвращая распространение инфекций и обеспечивая защиту организма от внешних воздействий.
</a:t>
            </a:r>
            <a:endParaRPr lang="en-US" sz="1193" dirty="0"/>
          </a:p>
        </p:txBody>
      </p:sp>
      <p:sp>
        <p:nvSpPr>
          <p:cNvPr id="8" name="Text 1"/>
          <p:cNvSpPr txBox="1"/>
          <p:nvPr/>
        </p:nvSpPr>
        <p:spPr>
          <a:xfrm>
            <a:off x="4632800" y="380100"/>
            <a:ext cx="4215300" cy="1293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Личная гигиена: значение и практические рекомендации
</a:t>
            </a:r>
            <a:endParaRPr lang="en-US" sz="2500" dirty="0"/>
          </a:p>
        </p:txBody>
      </p:sp>
      <p:sp>
        <p:nvSpPr>
          <p:cNvPr id="9" name="Text 2"/>
          <p:cNvSpPr txBox="1"/>
          <p:nvPr/>
        </p:nvSpPr>
        <p:spPr>
          <a:xfrm>
            <a:off x="4764675" y="3692150"/>
            <a:ext cx="3940200" cy="872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7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меры включают ежедневное мытьё тела и рук, чистку зубов утром и вечером, регулярную смену белья и проветривание комнаты для поддержания здоровья.
</a:t>
            </a:r>
            <a:endParaRPr lang="en-US" sz="1277" dirty="0"/>
          </a:p>
        </p:txBody>
      </p:sp>
      <p:sp>
        <p:nvSpPr>
          <p:cNvPr id="10" name="Text 3"/>
          <p:cNvSpPr txBox="1"/>
          <p:nvPr/>
        </p:nvSpPr>
        <p:spPr>
          <a:xfrm>
            <a:off x="-900" y="4822700"/>
            <a:ext cx="5346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350" y="1563198"/>
            <a:ext cx="4775700" cy="2282504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37650" y="1461250"/>
            <a:ext cx="3787200" cy="248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41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Частота гигиенических процедур зависит от индивидуальных потребностей и важности регулярного ухода за телом и одеждой для здоровья.
Регулярность и индивидуальный подход в гигиене — ключ к профилактике заболеваний и поддержанию здоровья.
</a:t>
            </a:r>
            <a:endParaRPr lang="en-US" sz="1200" dirty="0"/>
          </a:p>
        </p:txBody>
      </p:sp>
      <p:sp>
        <p:nvSpPr>
          <p:cNvPr id="4" name="Text 1"/>
          <p:cNvSpPr txBox="1"/>
          <p:nvPr/>
        </p:nvSpPr>
        <p:spPr>
          <a:xfrm>
            <a:off x="1024955" y="247125"/>
            <a:ext cx="7094100" cy="56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41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Рекомендации по личной гигиене: структура и частота процедур
</a:t>
            </a:r>
            <a:endParaRPr lang="en-US" sz="2241" dirty="0"/>
          </a:p>
        </p:txBody>
      </p:sp>
      <p:sp>
        <p:nvSpPr>
          <p:cNvPr id="5" name="Text 2"/>
          <p:cNvSpPr txBox="1"/>
          <p:nvPr/>
        </p:nvSpPr>
        <p:spPr>
          <a:xfrm>
            <a:off x="-900" y="4822700"/>
            <a:ext cx="5346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400" dirty="0"/>
          </a:p>
        </p:txBody>
      </p:sp>
      <p:sp>
        <p:nvSpPr>
          <p:cNvPr id="6" name="Text 3"/>
          <p:cNvSpPr txBox="1"/>
          <p:nvPr/>
        </p:nvSpPr>
        <p:spPr>
          <a:xfrm>
            <a:off x="4415625" y="4797275"/>
            <a:ext cx="4562100" cy="18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000" i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Санитарные нормы, ВОЗ
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BCD1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00" y="1393692"/>
            <a:ext cx="2192700" cy="1794417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950" y="1393714"/>
            <a:ext cx="2229900" cy="179437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375" y="1393714"/>
            <a:ext cx="2229900" cy="1794373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-900" y="4822700"/>
            <a:ext cx="5346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400" dirty="0"/>
          </a:p>
        </p:txBody>
      </p:sp>
      <p:sp>
        <p:nvSpPr>
          <p:cNvPr id="9" name="Text 1"/>
          <p:cNvSpPr txBox="1"/>
          <p:nvPr/>
        </p:nvSpPr>
        <p:spPr>
          <a:xfrm>
            <a:off x="651189" y="3727900"/>
            <a:ext cx="2007300" cy="79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09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Рацион должен содержать сбалансированное количество белков, жиров и углеводов для роста и профилактики болезней, способствуя правильному обмену веществ и иммунитету.
</a:t>
            </a:r>
            <a:endParaRPr lang="en-US" sz="909" dirty="0"/>
          </a:p>
        </p:txBody>
      </p:sp>
      <p:sp>
        <p:nvSpPr>
          <p:cNvPr id="10" name="Text 2"/>
          <p:cNvSpPr txBox="1"/>
          <p:nvPr/>
        </p:nvSpPr>
        <p:spPr>
          <a:xfrm>
            <a:off x="651190" y="3188550"/>
            <a:ext cx="2007300" cy="40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75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Баланс нутриентов для здоровья
</a:t>
            </a:r>
            <a:endParaRPr lang="en-US" sz="1375" dirty="0"/>
          </a:p>
        </p:txBody>
      </p:sp>
      <p:sp>
        <p:nvSpPr>
          <p:cNvPr id="11" name="Text 3"/>
          <p:cNvSpPr txBox="1"/>
          <p:nvPr/>
        </p:nvSpPr>
        <p:spPr>
          <a:xfrm>
            <a:off x="3531963" y="3727900"/>
            <a:ext cx="2007300" cy="79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1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Ограничение потребления лишних калорий и продуктов с высоким содержанием сахара и жиров важно для предотвращения ожирения и хронических заболеваний.
</a:t>
            </a:r>
            <a:endParaRPr lang="en-US" sz="1014" dirty="0"/>
          </a:p>
        </p:txBody>
      </p:sp>
      <p:sp>
        <p:nvSpPr>
          <p:cNvPr id="12" name="Text 4"/>
          <p:cNvSpPr txBox="1"/>
          <p:nvPr/>
        </p:nvSpPr>
        <p:spPr>
          <a:xfrm>
            <a:off x="3531963" y="3188550"/>
            <a:ext cx="2007300" cy="40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33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Избегание переедания и вредных продуктов
</a:t>
            </a:r>
            <a:endParaRPr lang="en-US" sz="1233" dirty="0"/>
          </a:p>
        </p:txBody>
      </p:sp>
      <p:sp>
        <p:nvSpPr>
          <p:cNvPr id="13" name="Text 5"/>
          <p:cNvSpPr txBox="1"/>
          <p:nvPr/>
        </p:nvSpPr>
        <p:spPr>
          <a:xfrm>
            <a:off x="6378718" y="3727900"/>
            <a:ext cx="2007300" cy="79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Регулярные приёмы пищи поддерживают оптимальные уровни энергии и способствуют лучшему усвоению питательных веществ, что способствует общему благополучию.
</a:t>
            </a:r>
            <a:endParaRPr lang="en-US" sz="925" dirty="0"/>
          </a:p>
        </p:txBody>
      </p:sp>
      <p:sp>
        <p:nvSpPr>
          <p:cNvPr id="14" name="Text 6"/>
          <p:cNvSpPr txBox="1"/>
          <p:nvPr/>
        </p:nvSpPr>
        <p:spPr>
          <a:xfrm>
            <a:off x="6378719" y="3188550"/>
            <a:ext cx="2007300" cy="40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63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Режим приёма пищи влияет на организм
</a:t>
            </a:r>
            <a:endParaRPr lang="en-US" sz="1363" dirty="0"/>
          </a:p>
        </p:txBody>
      </p:sp>
      <p:sp>
        <p:nvSpPr>
          <p:cNvPr id="15" name="Text 7"/>
          <p:cNvSpPr txBox="1"/>
          <p:nvPr/>
        </p:nvSpPr>
        <p:spPr>
          <a:xfrm>
            <a:off x="341550" y="258700"/>
            <a:ext cx="8377500" cy="755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Рациональное питание: основа гармоничного здоровья
</a:t>
            </a:r>
            <a:endParaRPr lang="en-US" sz="2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 txBox="1"/>
          <p:nvPr/>
        </p:nvSpPr>
        <p:spPr>
          <a:xfrm>
            <a:off x="1024955" y="247125"/>
            <a:ext cx="7094100" cy="56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314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Физическая активность: возрастные нормы
</a:t>
            </a:r>
            <a:endParaRPr lang="en-US" sz="2314" dirty="0"/>
          </a:p>
        </p:txBody>
      </p:sp>
      <p:sp>
        <p:nvSpPr>
          <p:cNvPr id="5" name="Text 2"/>
          <p:cNvSpPr txBox="1"/>
          <p:nvPr/>
        </p:nvSpPr>
        <p:spPr>
          <a:xfrm>
            <a:off x="-900" y="4822700"/>
            <a:ext cx="5346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38BB1C-E65A-74DB-BAE6-B32C81DBD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23" y="852000"/>
            <a:ext cx="8598602" cy="39961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09300" y="105875"/>
            <a:ext cx="7798500" cy="101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Закаливание: ключевые принципы и подходы
</a:t>
            </a:r>
            <a:endParaRPr lang="en-US" sz="2500" dirty="0"/>
          </a:p>
        </p:txBody>
      </p:sp>
      <p:sp>
        <p:nvSpPr>
          <p:cNvPr id="4" name="Text 1"/>
          <p:cNvSpPr txBox="1"/>
          <p:nvPr/>
        </p:nvSpPr>
        <p:spPr>
          <a:xfrm>
            <a:off x="696250" y="1266325"/>
            <a:ext cx="2404200" cy="101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Закаливание требует систематичности — процедуры должны выполняться ежедневно без длительных перерывов для формирования устойчивости.
</a:t>
            </a:r>
            <a:endParaRPr lang="en-US" sz="1100" dirty="0"/>
          </a:p>
        </p:txBody>
      </p:sp>
      <p:sp>
        <p:nvSpPr>
          <p:cNvPr id="5" name="Text 2"/>
          <p:cNvSpPr txBox="1"/>
          <p:nvPr/>
        </p:nvSpPr>
        <p:spPr>
          <a:xfrm>
            <a:off x="5840675" y="1907175"/>
            <a:ext cx="2404200" cy="101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Постепенное повышение интенсивности процедур позволяет организму адаптироваться без вреда, начиная с мягких методов, например, обтирания.
</a:t>
            </a:r>
            <a:endParaRPr lang="en-US" sz="1100" dirty="0"/>
          </a:p>
        </p:txBody>
      </p:sp>
      <p:sp>
        <p:nvSpPr>
          <p:cNvPr id="6" name="Text 3"/>
          <p:cNvSpPr txBox="1"/>
          <p:nvPr/>
        </p:nvSpPr>
        <p:spPr>
          <a:xfrm>
            <a:off x="696250" y="3115975"/>
            <a:ext cx="2404200" cy="101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Последовательность важна: сначала щадящие методы, затем более интенсивные, что обеспечивает плавную подготовку организма.
</a:t>
            </a:r>
            <a:endParaRPr lang="en-US" sz="1100" dirty="0"/>
          </a:p>
        </p:txBody>
      </p:sp>
      <p:sp>
        <p:nvSpPr>
          <p:cNvPr id="7" name="Text 4"/>
          <p:cNvSpPr txBox="1"/>
          <p:nvPr/>
        </p:nvSpPr>
        <p:spPr>
          <a:xfrm>
            <a:off x="5840675" y="3808075"/>
            <a:ext cx="2404200" cy="101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Индивидуальный подход и медицинский контроль жизненно необходимы, особенно при начале закаливания и при наличии хронических заболеваний.
</a:t>
            </a:r>
            <a:endParaRPr lang="en-US" sz="1100" dirty="0"/>
          </a:p>
        </p:txBody>
      </p:sp>
      <p:sp>
        <p:nvSpPr>
          <p:cNvPr id="8" name="Text 5"/>
          <p:cNvSpPr txBox="1"/>
          <p:nvPr/>
        </p:nvSpPr>
        <p:spPr>
          <a:xfrm>
            <a:off x="-900" y="4822700"/>
            <a:ext cx="5346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911000" y="2022802"/>
            <a:ext cx="3694200" cy="914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Оптимальный режим труда и отдыха включает сбалансированный активный и пассивный отдых, а также физкульт-паузы, стимулирующие работоспособность.
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4909200" y="4073998"/>
            <a:ext cx="3694200" cy="914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Эффективное управление стрессом базируется на изменении мышления, регулярной физической активности, правильном питании и соблюдении режима сна.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288150" y="3049998"/>
            <a:ext cx="3696000" cy="914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Отказ от вредных привычек, таких как курение и злоупотребление алкоголем, значительно повышает качество и продолжительность жизни.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288150" y="600846"/>
            <a:ext cx="8567700" cy="53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322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Рациональный режим, отказ от пагубных привычек и стресс-менеджмент
</a:t>
            </a:r>
            <a:endParaRPr lang="en-US" sz="2322" dirty="0"/>
          </a:p>
        </p:txBody>
      </p:sp>
      <p:sp>
        <p:nvSpPr>
          <p:cNvPr id="9" name="Text 4"/>
          <p:cNvSpPr txBox="1"/>
          <p:nvPr/>
        </p:nvSpPr>
        <p:spPr>
          <a:xfrm>
            <a:off x="0" y="4822700"/>
            <a:ext cx="5346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56864B-3ADF-E1D2-FE89-08CFE68CA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3">
            <a:extLst>
              <a:ext uri="{FF2B5EF4-FFF2-40B4-BE49-F238E27FC236}">
                <a16:creationId xmlns:a16="http://schemas.microsoft.com/office/drawing/2014/main" id="{DF5EF518-4821-AD12-7177-A5D200C60E5F}"/>
              </a:ext>
            </a:extLst>
          </p:cNvPr>
          <p:cNvSpPr txBox="1"/>
          <p:nvPr/>
        </p:nvSpPr>
        <p:spPr>
          <a:xfrm>
            <a:off x="288150" y="215491"/>
            <a:ext cx="8567700" cy="53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322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Рекомендации по борьбе со стрессом</a:t>
            </a:r>
            <a:endParaRPr lang="en-US" sz="2322" dirty="0"/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D0D0F143-5E61-6A87-0988-024972C8EC62}"/>
              </a:ext>
            </a:extLst>
          </p:cNvPr>
          <p:cNvSpPr txBox="1"/>
          <p:nvPr/>
        </p:nvSpPr>
        <p:spPr>
          <a:xfrm>
            <a:off x="0" y="4822700"/>
            <a:ext cx="5346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400" dirty="0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0D6E4FC-0602-BB08-02BA-8617D1CDC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3" y="1285875"/>
            <a:ext cx="3924253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C138CB-E8B3-F55A-C0EA-8A9AEFA85CB1}"/>
              </a:ext>
            </a:extLst>
          </p:cNvPr>
          <p:cNvSpPr txBox="1"/>
          <p:nvPr/>
        </p:nvSpPr>
        <p:spPr>
          <a:xfrm>
            <a:off x="4389120" y="753022"/>
            <a:ext cx="43238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6B4D42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6B4D42"/>
                </a:solidFill>
              </a:rPr>
              <a:t>Измените свое отношение к жизни;</a:t>
            </a:r>
          </a:p>
          <a:p>
            <a:pPr marL="285750" indent="-285750">
              <a:buClr>
                <a:srgbClr val="6B4D42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6B4D42"/>
                </a:solidFill>
              </a:rPr>
              <a:t>Перестройте собственное мышление;</a:t>
            </a:r>
          </a:p>
          <a:p>
            <a:pPr marL="285750" indent="-285750">
              <a:buClr>
                <a:srgbClr val="6B4D42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6B4D42"/>
                </a:solidFill>
              </a:rPr>
              <a:t>Занимайтесь физическими упражнениями;</a:t>
            </a:r>
          </a:p>
          <a:p>
            <a:pPr marL="285750" indent="-285750">
              <a:buClr>
                <a:srgbClr val="6B4D42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6B4D42"/>
                </a:solidFill>
              </a:rPr>
              <a:t>Старайтесь вести организованный образ жизни;</a:t>
            </a:r>
          </a:p>
          <a:p>
            <a:pPr marL="285750" indent="-285750">
              <a:buClr>
                <a:srgbClr val="6B4D42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6B4D42"/>
                </a:solidFill>
              </a:rPr>
              <a:t>Научитесь говорить «нет»;</a:t>
            </a:r>
          </a:p>
          <a:p>
            <a:pPr marL="285750" indent="-285750">
              <a:buClr>
                <a:srgbClr val="6B4D42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6B4D42"/>
                </a:solidFill>
              </a:rPr>
              <a:t>Учитесь видеть радость в простых вещах;</a:t>
            </a:r>
          </a:p>
          <a:p>
            <a:pPr marL="285750" indent="-285750">
              <a:buClr>
                <a:srgbClr val="6B4D42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6B4D42"/>
                </a:solidFill>
              </a:rPr>
              <a:t>Избавьтесь от максимализма;</a:t>
            </a:r>
          </a:p>
          <a:p>
            <a:pPr marL="285750" indent="-285750">
              <a:buClr>
                <a:srgbClr val="6B4D42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6B4D42"/>
                </a:solidFill>
              </a:rPr>
              <a:t>Постарайтесь увидеть себя глазами других;</a:t>
            </a:r>
          </a:p>
          <a:p>
            <a:pPr marL="285750" indent="-285750">
              <a:buClr>
                <a:srgbClr val="6B4D42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6B4D42"/>
                </a:solidFill>
              </a:rPr>
              <a:t>Живите здесь </a:t>
            </a:r>
            <a:r>
              <a:rPr lang="ru-RU">
                <a:solidFill>
                  <a:srgbClr val="6B4D42"/>
                </a:solidFill>
              </a:rPr>
              <a:t>и сейчас;</a:t>
            </a:r>
            <a:endParaRPr lang="ru-RU" dirty="0">
              <a:solidFill>
                <a:srgbClr val="6B4D42"/>
              </a:solidFill>
            </a:endParaRPr>
          </a:p>
          <a:p>
            <a:pPr marL="285750" indent="-285750">
              <a:buClr>
                <a:srgbClr val="6B4D42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6B4D42"/>
                </a:solidFill>
              </a:rPr>
              <a:t>Соблюдайте режим сна и правильно питайтесь</a:t>
            </a:r>
          </a:p>
          <a:p>
            <a:pPr marL="285750" indent="-285750">
              <a:buClr>
                <a:srgbClr val="6B4D42"/>
              </a:buClr>
              <a:buFont typeface="Wingdings" panose="05000000000000000000" pitchFamily="2" charset="2"/>
              <a:buChar char="Ø"/>
            </a:pPr>
            <a:endParaRPr lang="ru-RU" dirty="0">
              <a:solidFill>
                <a:srgbClr val="6B4D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75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590</Words>
  <Application>Microsoft Office PowerPoint</Application>
  <PresentationFormat>Экран (16:9)</PresentationFormat>
  <Paragraphs>66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7</cp:revision>
  <dcterms:created xsi:type="dcterms:W3CDTF">2026-02-19T12:39:03Z</dcterms:created>
  <dcterms:modified xsi:type="dcterms:W3CDTF">2026-02-26T05:57:19Z</dcterms:modified>
</cp:coreProperties>
</file>