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5" r:id="rId3"/>
    <p:sldId id="276" r:id="rId4"/>
    <p:sldId id="279" r:id="rId5"/>
    <p:sldId id="280" r:id="rId6"/>
    <p:sldId id="281" r:id="rId7"/>
    <p:sldId id="282" r:id="rId8"/>
    <p:sldId id="283" r:id="rId9"/>
    <p:sldId id="298" r:id="rId10"/>
    <p:sldId id="299" r:id="rId11"/>
    <p:sldId id="275" r:id="rId12"/>
    <p:sldId id="257" r:id="rId13"/>
    <p:sldId id="264" r:id="rId14"/>
    <p:sldId id="284" r:id="rId15"/>
    <p:sldId id="272" r:id="rId16"/>
    <p:sldId id="262" r:id="rId17"/>
    <p:sldId id="261" r:id="rId18"/>
    <p:sldId id="263" r:id="rId19"/>
    <p:sldId id="269" r:id="rId20"/>
    <p:sldId id="286" r:id="rId21"/>
    <p:sldId id="287" r:id="rId22"/>
    <p:sldId id="288" r:id="rId23"/>
    <p:sldId id="292" r:id="rId24"/>
    <p:sldId id="300" r:id="rId25"/>
    <p:sldId id="302" r:id="rId26"/>
    <p:sldId id="268" r:id="rId27"/>
    <p:sldId id="301" r:id="rId28"/>
    <p:sldId id="295" r:id="rId29"/>
    <p:sldId id="267" r:id="rId30"/>
    <p:sldId id="297" r:id="rId31"/>
    <p:sldId id="278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7"/>
          </c:dPt>
          <c:dPt>
            <c:idx val="2"/>
            <c:bubble3D val="0"/>
            <c:explosion val="7"/>
          </c:dPt>
          <c:dPt>
            <c:idx val="3"/>
            <c:bubble3D val="0"/>
            <c:explosion val="7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завтрак</c:v>
                </c:pt>
                <c:pt idx="1">
                  <c:v>обед</c:v>
                </c:pt>
                <c:pt idx="2">
                  <c:v>ужин</c:v>
                </c:pt>
                <c:pt idx="3">
                  <c:v>перекусы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CFEF2-49A2-41B5-B5DF-3AB15CCD75EC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B3A3-49FE-48F5-9D82-57770E4CF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43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Потребность здорового человека в воде в зависимости от интенсивности работы, температуры окружающей среды составляет 28-35 мл на 1 кг веса (при отсутствии противопоказаний). 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основной едой и привычными напитками мы получаем лишь 1-1,5 л воды в сутки, поэтому дополнительно необходимо выпивать до 5 стаканов чистой питьевой воды.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04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один из самых главных сдвигов в области питания - это осознание того, какой </a:t>
            </a:r>
            <a:r>
              <a:rPr lang="ru-RU" b="1" i="1" dirty="0" smtClean="0"/>
              <a:t>огромный вред здоровью наносят </a:t>
            </a:r>
            <a:r>
              <a:rPr lang="ru-RU" b="1" i="1" dirty="0" err="1" smtClean="0"/>
              <a:t>ультрапереработанные</a:t>
            </a:r>
            <a:r>
              <a:rPr lang="ru-RU" b="1" i="1" dirty="0" smtClean="0"/>
              <a:t> продукты</a:t>
            </a:r>
            <a:r>
              <a:rPr lang="ru-RU" dirty="0" smtClean="0"/>
              <a:t>. Раньше рекомендации по питанию касались только нутриентов в целом - жиров, белков, углеводов и калорийности пищи. Считалось, что не важно, из каких продуктов ты получаешь эти нутриенты - главное, чтобы их было достаточно. Теперь же важным стали не только цифры, но и те продукты, из которых ты получаешь эти питательные вещества. </a:t>
            </a:r>
            <a:r>
              <a:rPr lang="ru-RU" b="1" i="1" dirty="0" smtClean="0"/>
              <a:t>И особенно важна степень переработки продуктов.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Теперь доподлинно известно, что ультра-переработанные продукты вызывают привыкание (пищевую зависимость), нарушают аппетит и чувство насыщения, ухудшают </a:t>
            </a:r>
            <a:r>
              <a:rPr lang="ru-RU" dirty="0" err="1" smtClean="0"/>
              <a:t>микробиом</a:t>
            </a:r>
            <a:r>
              <a:rPr lang="ru-RU" dirty="0" smtClean="0"/>
              <a:t>, связаны с ожирением и депрессией даже при невысокой калорийности. Это означает, что любые </a:t>
            </a:r>
            <a:r>
              <a:rPr lang="ru-RU" dirty="0" err="1" smtClean="0"/>
              <a:t>ультрапереработанные</a:t>
            </a:r>
            <a:r>
              <a:rPr lang="ru-RU" dirty="0" smtClean="0"/>
              <a:t> продукты - это вредно и плохо для </a:t>
            </a:r>
            <a:r>
              <a:rPr lang="ru-RU" dirty="0" err="1" smtClean="0"/>
              <a:t>огранизма</a:t>
            </a:r>
            <a:r>
              <a:rPr lang="ru-RU" dirty="0" smtClean="0"/>
              <a:t>, даже если они умещаются в вашу суточную норму калорий.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49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5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оценке полезности отдельных белковых продуктов учитывается их аминокислотный состав, степень перевариваемости ферментами пищеварительного тракта и показатели усвояемости.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97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20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/>
              <a:t>Соки и </a:t>
            </a:r>
            <a:r>
              <a:rPr lang="ru-RU" sz="2000" dirty="0" err="1" smtClean="0"/>
              <a:t>смузи</a:t>
            </a:r>
            <a:r>
              <a:rPr lang="ru-RU" sz="2000" dirty="0" smtClean="0"/>
              <a:t> с сахаром - это не фрукты. </a:t>
            </a:r>
          </a:p>
          <a:p>
            <a:r>
              <a:rPr lang="ru-RU" sz="19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"</a:t>
            </a:r>
            <a:r>
              <a:rPr lang="ru-RU" sz="12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Ешьте радугу" — не просто лозунг, а призыв употреблять овощи разных цветов в течение недели, так как каждый цвет указывает на разные </a:t>
            </a:r>
            <a:r>
              <a:rPr lang="ru-RU" sz="1200" dirty="0" err="1" smtClean="0">
                <a:solidFill>
                  <a:srgbClr val="000000"/>
                </a:solidFill>
                <a:latin typeface="Roboto"/>
                <a:cs typeface="Arial" pitchFamily="34" charset="0"/>
              </a:rPr>
              <a:t>фитонутриенты</a:t>
            </a:r>
            <a:r>
              <a:rPr lang="ru-RU" sz="12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 (антоцианы, </a:t>
            </a:r>
            <a:r>
              <a:rPr lang="ru-RU" sz="1200" dirty="0" err="1" smtClean="0">
                <a:solidFill>
                  <a:srgbClr val="000000"/>
                </a:solidFill>
                <a:latin typeface="Roboto"/>
                <a:cs typeface="Arial" pitchFamily="34" charset="0"/>
              </a:rPr>
              <a:t>каротиноиды</a:t>
            </a:r>
            <a:r>
              <a:rPr lang="ru-RU" sz="12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 и т.д.) в составе. 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Акцент на </a:t>
            </a:r>
            <a:r>
              <a:rPr lang="ru-RU" sz="12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тёмно-зелёные листовые овощи (шпинат, кале, </a:t>
            </a:r>
            <a:r>
              <a:rPr lang="ru-RU" sz="1200" dirty="0" err="1" smtClean="0">
                <a:solidFill>
                  <a:srgbClr val="000000"/>
                </a:solidFill>
                <a:latin typeface="Roboto"/>
                <a:cs typeface="Arial" pitchFamily="34" charset="0"/>
              </a:rPr>
              <a:t>руккола</a:t>
            </a:r>
            <a:r>
              <a:rPr lang="ru-RU" sz="12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), крестоцветные (брокколи, цветная капуста, брюссельская капуста) и оранжево-красные (морковь, сладкий перец, томаты).</a:t>
            </a:r>
          </a:p>
          <a:p>
            <a:r>
              <a:rPr lang="ru-RU" sz="8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Но</a:t>
            </a:r>
            <a:r>
              <a:rPr lang="ru-RU" sz="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b="1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 </a:t>
            </a:r>
            <a:r>
              <a:rPr lang="ru-RU" sz="800" b="1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 </a:t>
            </a:r>
            <a:r>
              <a:rPr lang="ru-RU" sz="800" b="1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г</a:t>
            </a:r>
            <a:r>
              <a:rPr lang="ru-RU" sz="8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лавный посыл: </a:t>
            </a:r>
            <a:r>
              <a:rPr lang="ru-RU" sz="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любой овощ лучше, чем никакого</a:t>
            </a:r>
            <a:r>
              <a:rPr lang="ru-RU" sz="8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 (свежий/замороженный/ консервированный/ тушеный или суп-пюре).</a:t>
            </a:r>
          </a:p>
          <a:p>
            <a:r>
              <a:rPr lang="ru-RU" sz="8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Лучший выбор: </a:t>
            </a:r>
            <a:r>
              <a:rPr lang="ru-RU" sz="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сезонные и локальные овощи</a:t>
            </a:r>
            <a:r>
              <a:rPr lang="ru-RU" sz="8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, их заморозка (которая сохраняет максимум питательных веществ) + </a:t>
            </a:r>
            <a:r>
              <a:rPr lang="ru-RU" sz="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ферментированные овощи</a:t>
            </a:r>
            <a:r>
              <a:rPr lang="ru-RU" sz="8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 (квашеная капуста, </a:t>
            </a:r>
            <a:r>
              <a:rPr lang="ru-RU" sz="800" dirty="0" err="1" smtClean="0">
                <a:solidFill>
                  <a:srgbClr val="000000"/>
                </a:solidFill>
                <a:latin typeface="Roboto"/>
                <a:cs typeface="Arial" pitchFamily="34" charset="0"/>
              </a:rPr>
              <a:t>кимчи</a:t>
            </a:r>
            <a:r>
              <a:rPr lang="ru-RU" sz="8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) как источник </a:t>
            </a:r>
            <a:r>
              <a:rPr lang="ru-RU" sz="800" dirty="0" err="1" smtClean="0">
                <a:solidFill>
                  <a:srgbClr val="000000"/>
                </a:solidFill>
                <a:latin typeface="Roboto"/>
                <a:cs typeface="Arial" pitchFamily="34" charset="0"/>
              </a:rPr>
              <a:t>пробиотиков</a:t>
            </a:r>
            <a:r>
              <a:rPr lang="ru-RU" sz="8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.</a:t>
            </a:r>
            <a:r>
              <a:rPr lang="ru-RU" sz="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06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Существует </a:t>
            </a:r>
            <a:r>
              <a:rPr lang="ru-RU" sz="1200" b="1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2 основных вида клетчатки</a:t>
            </a:r>
            <a:r>
              <a:rPr lang="ru-RU" sz="1200" dirty="0" smtClean="0">
                <a:solidFill>
                  <a:srgbClr val="000000"/>
                </a:solidFill>
                <a:latin typeface="Roboto"/>
                <a:cs typeface="Arial" pitchFamily="34" charset="0"/>
              </a:rPr>
              <a:t> и главное отличие между ними — в их способности растворяться в воде.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96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12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Знаю, что слово «ЖИР» у многих вызывает негативные ассоциации и реакцию «фу…от жира жирнеют». </a:t>
            </a:r>
          </a:p>
          <a:p>
            <a:r>
              <a:rPr lang="ru-RU" dirty="0" smtClean="0"/>
              <a:t>Но! Это – ложное убеждение, от которого необходимо избавиться. Жиры – наши друзья и помощники в сохранении здоровья и красоты. Их МОЖНО и НУЖНО употреблять в пищу. Главное, знать, какие именно, когда и сколько.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7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30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56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что действительно важно, так это - минимизировать потребление продуктов, содержащих именно транс-жиры. </a:t>
            </a:r>
          </a:p>
          <a:p>
            <a:r>
              <a:rPr lang="ru-RU" dirty="0" smtClean="0"/>
              <a:t>А всё потому, что наш организм не может полностью расщепить гидрогенизированные жиры. Следовательно, они откладываются, видоизменяют фигуру и наносят вред здоровью, увеличивая риск развития хронических заболеваний сердечно-сосудистой системы, дыхательной системы, эндокринной системы и т.д., а так же – увеличивают риск развития катастроф, таких как – инсульт, инфаркт и т.п..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Транс-жиры стали основой для </a:t>
            </a:r>
            <a:r>
              <a:rPr lang="ru-RU" dirty="0" err="1" smtClean="0"/>
              <a:t>фастфуда</a:t>
            </a:r>
            <a:r>
              <a:rPr lang="ru-RU" dirty="0" smtClean="0"/>
              <a:t>. Синтетические аналоги гораздо дешевле оригинала, поэтому они </a:t>
            </a:r>
            <a:r>
              <a:rPr lang="ru-RU" dirty="0" err="1" smtClean="0"/>
              <a:t>идельны</a:t>
            </a:r>
            <a:r>
              <a:rPr lang="ru-RU" dirty="0" smtClean="0"/>
              <a:t> с точки зрения прибыли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1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Ох уж это сладкое слово… </a:t>
            </a:r>
          </a:p>
          <a:p>
            <a:pPr marL="0" indent="0">
              <a:buNone/>
            </a:pPr>
            <a:r>
              <a:rPr lang="ru-RU" dirty="0" smtClean="0"/>
              <a:t>Именно о них мы мечтаем, когда сильно голодны, именно ими мы грезим, и именно к ним большинство из нас испытывает «непреодолимую» тягу. </a:t>
            </a:r>
          </a:p>
          <a:p>
            <a:pPr marL="0" indent="0">
              <a:buNone/>
            </a:pPr>
            <a:r>
              <a:rPr lang="ru-RU" dirty="0" smtClean="0"/>
              <a:t>Углеводы очень любят дети, а всё потому, что именно углеводы используются организмом преимущественно в качестве источника энергии. </a:t>
            </a:r>
          </a:p>
          <a:p>
            <a:pPr marL="0" indent="0">
              <a:buNone/>
            </a:pPr>
            <a:r>
              <a:rPr lang="ru-RU" dirty="0" smtClean="0"/>
              <a:t>Углеводы наши друзья, как и вышеперечисленные </a:t>
            </a:r>
            <a:r>
              <a:rPr lang="ru-RU" dirty="0" err="1" smtClean="0"/>
              <a:t>макронутриенты</a:t>
            </a:r>
            <a:r>
              <a:rPr lang="ru-RU" dirty="0" smtClean="0"/>
              <a:t>, более того, на долю углеводов в суточном рационе отводится большая доля килокалорий. </a:t>
            </a:r>
          </a:p>
          <a:p>
            <a:pPr marL="0" indent="0">
              <a:buNone/>
            </a:pPr>
            <a:r>
              <a:rPr lang="ru-RU" dirty="0" smtClean="0"/>
              <a:t>Что важно знать? </a:t>
            </a:r>
          </a:p>
          <a:p>
            <a:pPr marL="0" indent="0">
              <a:buNone/>
            </a:pPr>
            <a:r>
              <a:rPr lang="ru-RU" dirty="0" smtClean="0"/>
              <a:t>Есть углеводы простые (быстрые) и сложные (медленные).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i="1" dirty="0" smtClean="0"/>
              <a:t>К простым углеводам относятся углеводы, содержащиеся в молоке; фруктах и сладостях. </a:t>
            </a:r>
          </a:p>
          <a:p>
            <a:pPr marL="0" indent="0">
              <a:buNone/>
            </a:pPr>
            <a:r>
              <a:rPr lang="ru-RU" i="1" dirty="0" smtClean="0"/>
              <a:t>• Сложные углеводы содержатся в злаковых, овощах и животных клетках</a:t>
            </a:r>
          </a:p>
          <a:p>
            <a:r>
              <a:rPr lang="ru-RU" dirty="0" smtClean="0"/>
              <a:t>Потребление углеводов сильно зависит от дневной умственной и физической активности. Соответственно, чем выше физическая и умственная активность в течение суток, тем большее количество углеводов необходимо организму для полноценной работы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25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41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09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92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81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/>
              <a:t>Большое количество соли изначально содержится в продуктах животного происхождения – мясе, рыбе, яйцах. Например, мясные блюда, приготовленные без соли, уже содержат ее около 3–4 г.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78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 сейчас я хочу поделиться с вами секретом, который поможет сохранить здоровое отношение с едой.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7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4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85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76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вы не при каких условиях не можете в себя «впихнуть» завтрак, причин может быть несколько. Задумайтесь, а не поздний ли ужин оставляет с утра этот след «тяжести/наполненности» в желудке? Может быть, слишком плотный последний приём пищи за день не даёт почувствовать вам ранним утром голод? </a:t>
            </a:r>
          </a:p>
          <a:p>
            <a:r>
              <a:rPr lang="ru-RU" dirty="0" smtClean="0"/>
              <a:t>Есть совсем небольшая категория людей, которые действительно из-за своих индивидуальных особенностей могут с утра не завтракать. Но это скорее исключение из правил.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6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Да, не обязательно делать перекус, если вы полноценно позавтракали и обед состоится через 3-4 часа после завтрака. </a:t>
            </a:r>
          </a:p>
          <a:p>
            <a:pPr marL="0" indent="0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Но если же время до перерыва на полноценный обед затянулось и от завтрака прошло 3,5 часа и более, вы можете смело перекусить! </a:t>
            </a:r>
            <a:r>
              <a:rPr lang="ru-RU" sz="1200" smtClean="0">
                <a:latin typeface="Arial" pitchFamily="34" charset="0"/>
                <a:cs typeface="Arial" pitchFamily="34" charset="0"/>
              </a:rPr>
              <a:t>Вернее, вы обязаны перекусить и не игнорировать своё чувство голода, ссылаясь на занятость.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7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1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Его я рекомендую делать практически всем. </a:t>
            </a:r>
          </a:p>
          <a:p>
            <a:pPr marL="0" indent="0">
              <a:buNone/>
            </a:pPr>
            <a:r>
              <a:rPr lang="ru-RU" dirty="0" smtClean="0"/>
              <a:t>ПОЧЕМУ?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всё потому, что без него очень велик риск неконтролируемого избыточного ужина.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Длительный перерыв между обедом и ужином, накопившаяся за день усталость, а возможно и негативные эмоции, всё это ведет к тому, что, придя домой, многие начинают безостановочно и без разбора есть до тех пор, пока не лягут в постель.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2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«Ужин отдай врагу» - надеюсь, врагов у вас, как и у меня нет, поэтому – отдавать некому, скушаем сами. </a:t>
            </a:r>
          </a:p>
          <a:p>
            <a:pPr marL="0" indent="0">
              <a:buNone/>
            </a:pPr>
            <a:r>
              <a:rPr lang="ru-RU" sz="1200" dirty="0" smtClean="0"/>
              <a:t>Единственное, помним, что вечером желудочно-кишечный тракт, ферменты и гормоны работают уже не так активно, а вернее, минимально. Организм готовится ко сну, включаются гормоны, ответственные за расслабление. Это опять же связано с биологическими ритмами выработки биологически активных веществ организмом.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Если будете соблюдать все вышеперечисленные правила, то сможете легко заснуть без физического дискомфорта и голодных мыслей, а проснуться – с физиологическим чувством голода. Тогда и завтракать захочется с удовольствием. </a:t>
            </a:r>
          </a:p>
          <a:p>
            <a:pPr marL="0" indent="0">
              <a:buNone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8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B3A3-49FE-48F5-9D82-57770E4CF1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3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8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5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7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7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9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0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9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6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7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ihi.ru/2024/09/10/554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V\Desktop\доклад 26.02\upl_1768113924_1077336_ycxa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r="2860" b="5435"/>
          <a:stretch/>
        </p:blipFill>
        <p:spPr bwMode="auto">
          <a:xfrm>
            <a:off x="108180" y="3415797"/>
            <a:ext cx="3969973" cy="34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443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  <a:cs typeface="Arabic Typesetting" pitchFamily="66" charset="-78"/>
              </a:rPr>
              <a:t>Современные принципы здорового питания</a:t>
            </a:r>
            <a:endParaRPr lang="ru-RU" dirty="0">
              <a:latin typeface="Bookman Old Style" pitchFamily="18" charset="0"/>
              <a:cs typeface="Arabic Typesetting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5" y="3429000"/>
            <a:ext cx="44752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регионального центра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компетенций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технологий бережливого производства в отрасли здравоохранения в Республике Мордовия, врач эндокринолог-диетолог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специалист по работе с пищевым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поведением,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Инина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</p:txBody>
      </p:sp>
      <p:pic>
        <p:nvPicPr>
          <p:cNvPr id="5123" name="Picture 3" descr="C:\Users\NV\Desktop\доклад 26.02\GettyImages-660412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 b="17096"/>
          <a:stretch/>
        </p:blipFill>
        <p:spPr bwMode="auto">
          <a:xfrm>
            <a:off x="17512" y="0"/>
            <a:ext cx="4050432" cy="17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9478" y="6093296"/>
            <a:ext cx="1272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  <p:pic>
        <p:nvPicPr>
          <p:cNvPr id="9" name="Picture 3" descr="C:\Users\NV\Desktop\доклад 26.02\GettyImages-660412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" t="14600" b="17096"/>
          <a:stretch/>
        </p:blipFill>
        <p:spPr bwMode="auto">
          <a:xfrm>
            <a:off x="3995936" y="-2"/>
            <a:ext cx="4083638" cy="17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V\Desktop\доклад 26.02\GettyImages-660412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 r="73301" b="17096"/>
          <a:stretch/>
        </p:blipFill>
        <p:spPr bwMode="auto">
          <a:xfrm>
            <a:off x="8062581" y="-3"/>
            <a:ext cx="1081419" cy="17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9512" y="1704441"/>
            <a:ext cx="885698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7971" y="3212976"/>
            <a:ext cx="8938525" cy="2596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ПРАВИЛО </a:t>
            </a:r>
            <a:r>
              <a:rPr lang="ru-RU" sz="3600" dirty="0"/>
              <a:t>10 СЕКУНД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312494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i="1" u="sng" dirty="0"/>
              <a:t>Данная техника поможет вам вовремя остановиться и не переесть. 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Перед тем как положить в рот очередную порцию еды, остановитесь, закройте глаза, сделайте глубокий вдох – выдох, медленно досчитайте до 10 и всё это время дышите. Переведите внимание с еды, её вкуса и аромата на своё тело, на свой желудок, его наполненность.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Обратитесь </a:t>
            </a:r>
            <a:r>
              <a:rPr lang="ru-RU" dirty="0"/>
              <a:t>к себе: </a:t>
            </a:r>
            <a:r>
              <a:rPr lang="ru-RU" i="1" dirty="0" smtClean="0"/>
              <a:t>«Что </a:t>
            </a:r>
            <a:r>
              <a:rPr lang="ru-RU" i="1" dirty="0"/>
              <a:t>я сейчас чувствую</a:t>
            </a:r>
            <a:r>
              <a:rPr lang="ru-RU" i="1" dirty="0" smtClean="0"/>
              <a:t>?»</a:t>
            </a: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                                    «Я </a:t>
            </a:r>
            <a:r>
              <a:rPr lang="ru-RU" i="1" dirty="0"/>
              <a:t>сейчас голоден/голодна или уже нет</a:t>
            </a:r>
            <a:r>
              <a:rPr lang="ru-RU" i="1" dirty="0" smtClean="0"/>
              <a:t>?»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 время паузы вы поймёте реальную потребность в еде или её отсутствие.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усиления эффекта и для закрепления техники напишите на </a:t>
            </a:r>
            <a:r>
              <a:rPr lang="ru-RU" dirty="0" err="1"/>
              <a:t>стикере</a:t>
            </a:r>
            <a:r>
              <a:rPr lang="ru-RU" dirty="0"/>
              <a:t> «10 секунд» и повесьте его в те места, где вы обычно принимаете </a:t>
            </a:r>
            <a:r>
              <a:rPr lang="ru-RU" dirty="0" smtClean="0"/>
              <a:t>пищу.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364365"/>
            <a:ext cx="526913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Доедать </a:t>
            </a:r>
            <a:r>
              <a:rPr lang="ru-RU" b="1" dirty="0" smtClean="0">
                <a:solidFill>
                  <a:srgbClr val="C00000"/>
                </a:solidFill>
              </a:rPr>
              <a:t>не обязательно!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17232"/>
            <a:ext cx="275107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«Лучше </a:t>
            </a:r>
            <a:r>
              <a:rPr lang="ru-RU" i="1" dirty="0"/>
              <a:t>в нас, чем в </a:t>
            </a:r>
            <a:r>
              <a:rPr lang="ru-RU" i="1" dirty="0" smtClean="0"/>
              <a:t>таз».</a:t>
            </a:r>
            <a:endParaRPr lang="ru-RU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5157192"/>
            <a:ext cx="288032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1520" y="5157192"/>
            <a:ext cx="2736304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16416" r="17280" b="15245"/>
          <a:stretch/>
        </p:blipFill>
        <p:spPr bwMode="auto">
          <a:xfrm>
            <a:off x="6660232" y="4944008"/>
            <a:ext cx="2069975" cy="172251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Несмотря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на то, что вода не имеет питательной ценности, она также является незаменимым компонентом рациона любого человека.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+mj-lt"/>
                <a:cs typeface="Arial" pitchFamily="34" charset="0"/>
              </a:rPr>
              <a:t>ВОДА.</a:t>
            </a:r>
            <a:endParaRPr lang="ru-RU" dirty="0">
              <a:latin typeface="+mj-lt"/>
              <a:cs typeface="Arial" pitchFamily="34" charset="0"/>
            </a:endParaRPr>
          </a:p>
        </p:txBody>
      </p:sp>
      <p:pic>
        <p:nvPicPr>
          <p:cNvPr id="6146" name="Picture 2" descr="C:\Users\NV\Desktop\доклад 26.02\rosreest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6"/>
          <a:stretch/>
        </p:blipFill>
        <p:spPr bwMode="auto">
          <a:xfrm>
            <a:off x="1115616" y="2580725"/>
            <a:ext cx="6912768" cy="39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➡️"/>
          <p:cNvSpPr>
            <a:spLocks noChangeAspect="1" noChangeArrowheads="1"/>
          </p:cNvSpPr>
          <p:nvPr/>
        </p:nvSpPr>
        <p:spPr bwMode="auto">
          <a:xfrm>
            <a:off x="155575" y="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‼️"/>
          <p:cNvSpPr>
            <a:spLocks noChangeAspect="1" noChangeArrowheads="1"/>
          </p:cNvSpPr>
          <p:nvPr/>
        </p:nvSpPr>
        <p:spPr bwMode="auto">
          <a:xfrm>
            <a:off x="155575" y="601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1971" y="2555485"/>
            <a:ext cx="33885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ru-RU" sz="1600" b="1" u="sng" dirty="0">
                <a:solidFill>
                  <a:prstClr val="black"/>
                </a:solidFill>
                <a:cs typeface="Arial" pitchFamily="34" charset="0"/>
              </a:rPr>
              <a:t>Акцент на цельные источники</a:t>
            </a:r>
            <a:r>
              <a:rPr lang="ru-RU" sz="1600" b="1" u="sng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Рекомендуется получать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питательные вещества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из разнообразных минимально обработанных продуктов. </a:t>
            </a:r>
            <a:endParaRPr lang="ru-RU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ru-RU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170" name="Picture 2" descr="C:\Users\NV\Desktop\доклад 26.02\upl_1768113924_1077336_ycxa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"/>
          <a:stretch/>
        </p:blipFill>
        <p:spPr bwMode="auto">
          <a:xfrm>
            <a:off x="31913" y="2132856"/>
            <a:ext cx="5512367" cy="44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99995" y="1556927"/>
            <a:ext cx="56521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Ключевой принцип —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"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ешь настоящую еду"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 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0176" y="4617588"/>
            <a:ext cx="47819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prstClr val="black"/>
                </a:solidFill>
                <a:cs typeface="Arial" pitchFamily="34" charset="0"/>
              </a:rPr>
              <a:t>Ограничить ультра-обработанные продукты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 (фастфуд, колбасы,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сосиски, копчености, сладкие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йогурты и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готовые</a:t>
            </a:r>
            <a:r>
              <a:rPr lang="ru-RU" b="1" dirty="0" smtClean="0"/>
              <a:t> </a:t>
            </a:r>
            <a:r>
              <a:rPr lang="ru-RU" b="1" dirty="0"/>
              <a:t>соусы, готовые </a:t>
            </a:r>
            <a:r>
              <a:rPr lang="ru-RU" b="1" dirty="0" smtClean="0"/>
              <a:t>закуски, полуфабрикаты</a:t>
            </a:r>
            <a:endParaRPr lang="ru-RU" b="1" dirty="0"/>
          </a:p>
          <a:p>
            <a:pPr algn="r"/>
            <a:r>
              <a:rPr lang="ru-RU" b="1" dirty="0"/>
              <a:t>сладкие газированные напитки и соки в </a:t>
            </a:r>
            <a:r>
              <a:rPr lang="ru-RU" b="1" dirty="0" smtClean="0"/>
              <a:t>упаковках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).</a:t>
            </a:r>
            <a:r>
              <a:rPr lang="ru-RU" b="1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black"/>
                </a:solidFill>
                <a:cs typeface="Arial" pitchFamily="34" charset="0"/>
              </a:rPr>
            </a:b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750" y="1525434"/>
            <a:ext cx="65882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Приоритеты смещены от углеводов к белку и жирам.</a:t>
            </a:r>
            <a:endParaRPr lang="ru-RU" dirty="0"/>
          </a:p>
        </p:txBody>
      </p:sp>
      <p:pic>
        <p:nvPicPr>
          <p:cNvPr id="7" name="Picture 2" descr="C:\Users\NV\Desktop\доклад 26.02\upl_1768113924_1077336_ycxa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"/>
          <a:stretch/>
        </p:blipFill>
        <p:spPr bwMode="auto">
          <a:xfrm>
            <a:off x="299038" y="1412776"/>
            <a:ext cx="2549774" cy="20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8812" y="2075197"/>
            <a:ext cx="5946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 последние 15 лет накопилось множество данных о значении белка в рационе человека, которые свидетельствуют о том, что</a:t>
            </a:r>
            <a:r>
              <a:rPr lang="ru-RU" sz="1600" dirty="0" smtClean="0"/>
              <a:t>: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- </a:t>
            </a:r>
            <a:r>
              <a:rPr lang="ru-RU" sz="1600" i="1" dirty="0"/>
              <a:t>минимальная норма белка (≈0,8 г/кг) - это порог выживания, а не норма для оптимального физического и психического здоровья;</a:t>
            </a:r>
          </a:p>
          <a:p>
            <a:pPr algn="ctr"/>
            <a:r>
              <a:rPr lang="ru-RU" sz="1600" dirty="0"/>
              <a:t>- </a:t>
            </a:r>
            <a:r>
              <a:rPr lang="ru-RU" sz="1600" i="1" dirty="0"/>
              <a:t>недостаток белка связан с потерей мышечной массы, ухудшением метаболизма, более высоким риском многих заболеваний.</a:t>
            </a:r>
            <a:r>
              <a:rPr lang="ru-RU" sz="1600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418" y="5949280"/>
            <a:ext cx="85689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Комбинируйте в одном приёме пищи растительные и животные белки. Оптимальное потребление белка – 1,2-1,6 г на кг массы тела в сутки с учётом индивидуальных потребностей.</a:t>
            </a:r>
          </a:p>
        </p:txBody>
      </p:sp>
      <p:pic>
        <p:nvPicPr>
          <p:cNvPr id="13313" name="Picture 1" descr="C:\Users\NV\Desktop\доклад 26.02\Сообщение_(без_названия) (1)\IMG_20260122_172049_6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1" b="16829"/>
          <a:stretch/>
        </p:blipFill>
        <p:spPr bwMode="auto">
          <a:xfrm>
            <a:off x="5004048" y="4538630"/>
            <a:ext cx="3504254" cy="11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V\Desktop\доклад 26.02\upl_1768112879_1077336_n7qm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9" y="3523624"/>
            <a:ext cx="2555503" cy="21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NV\Desktop\доклад 26.02\scale_1200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8"/>
          <a:stretch/>
        </p:blipFill>
        <p:spPr bwMode="auto">
          <a:xfrm>
            <a:off x="5279582" y="3861048"/>
            <a:ext cx="3224904" cy="27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V\Desktop\доклад 26.02\1cfd066bd90a2261d6e44c3749f73fe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31274"/>
          <a:stretch/>
        </p:blipFill>
        <p:spPr bwMode="auto">
          <a:xfrm>
            <a:off x="4968044" y="1124744"/>
            <a:ext cx="3536442" cy="23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06083"/>
            <a:ext cx="8928992" cy="5904656"/>
          </a:xfrm>
        </p:spPr>
        <p:txBody>
          <a:bodyPr>
            <a:noAutofit/>
          </a:bodyPr>
          <a:lstStyle/>
          <a:p>
            <a:endParaRPr lang="ru-RU" sz="1400" dirty="0"/>
          </a:p>
          <a:p>
            <a:endParaRPr lang="ru-RU" sz="1400" b="1" dirty="0"/>
          </a:p>
          <a:p>
            <a:pPr marL="0" indent="0">
              <a:buNone/>
            </a:pPr>
            <a:r>
              <a:rPr lang="ru-RU" sz="1400" b="1" dirty="0">
                <a:solidFill>
                  <a:srgbClr val="C00000"/>
                </a:solidFill>
              </a:rPr>
              <a:t>ПРОДУКТЫ ЖИВОТНОГО ПРОИСХОЖДЕНИЯ </a:t>
            </a:r>
            <a:r>
              <a:rPr lang="ru-RU" sz="1400" b="1" dirty="0" smtClean="0">
                <a:solidFill>
                  <a:srgbClr val="C00000"/>
                </a:solidFill>
              </a:rPr>
              <a:t>– БЕЛКИ </a:t>
            </a:r>
            <a:r>
              <a:rPr lang="ru-RU" sz="1400" b="1" dirty="0">
                <a:solidFill>
                  <a:srgbClr val="C00000"/>
                </a:solidFill>
              </a:rPr>
              <a:t>КОТОРЫХ ЛЕГКО И ПОЛНОСТЬЮ УСВАИВАЮТСЯ </a:t>
            </a:r>
            <a:r>
              <a:rPr lang="ru-RU" sz="1400" b="1" dirty="0" smtClean="0">
                <a:solidFill>
                  <a:srgbClr val="C00000"/>
                </a:solidFill>
              </a:rPr>
              <a:t>ОРГАНИЗМОМ ЧЕЛОВЕКА (ПОЛНОЦЕННЫЕ </a:t>
            </a:r>
            <a:r>
              <a:rPr lang="ru-RU" sz="1400" b="1" dirty="0">
                <a:solidFill>
                  <a:srgbClr val="C00000"/>
                </a:solidFill>
              </a:rPr>
              <a:t>БЕЛКИ</a:t>
            </a:r>
            <a:r>
              <a:rPr lang="ru-RU" sz="1400" b="1" dirty="0" smtClean="0">
                <a:solidFill>
                  <a:srgbClr val="C00000"/>
                </a:solidFill>
              </a:rPr>
              <a:t>):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мясо </a:t>
            </a:r>
            <a:r>
              <a:rPr lang="ru-RU" sz="1400" dirty="0"/>
              <a:t>(говядина, птица и др.)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субпродукты </a:t>
            </a:r>
            <a:r>
              <a:rPr lang="ru-RU" sz="1400" dirty="0"/>
              <a:t>(печень, язык и др.)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яйца </a:t>
            </a:r>
            <a:r>
              <a:rPr lang="ru-RU" sz="1400" dirty="0"/>
              <a:t>(куриные, перепелиные и т.д.)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рыба </a:t>
            </a:r>
            <a:r>
              <a:rPr lang="ru-RU" sz="1400" dirty="0"/>
              <a:t>(тунец, треска и др.)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морепродукты </a:t>
            </a:r>
            <a:r>
              <a:rPr lang="ru-RU" sz="1400" dirty="0"/>
              <a:t>(креветки, кальмар и др.)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икра </a:t>
            </a:r>
            <a:r>
              <a:rPr lang="ru-RU" sz="1400" dirty="0"/>
              <a:t>и молоки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молоко </a:t>
            </a:r>
            <a:r>
              <a:rPr lang="ru-RU" sz="1400" dirty="0"/>
              <a:t>и кисломолочные продукты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творог 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сыр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>
                <a:solidFill>
                  <a:srgbClr val="C00000"/>
                </a:solidFill>
              </a:rPr>
              <a:t>ПРОДУКТЫ РАСТИТЕЛЬНОГО ПРОИСХОЖДЕНИЯ </a:t>
            </a:r>
            <a:r>
              <a:rPr lang="ru-RU" sz="1400" b="1" dirty="0" smtClean="0">
                <a:solidFill>
                  <a:srgbClr val="C00000"/>
                </a:solidFill>
              </a:rPr>
              <a:t>– БЕЛКИ </a:t>
            </a:r>
            <a:r>
              <a:rPr lang="ru-RU" sz="1400" b="1" dirty="0">
                <a:solidFill>
                  <a:srgbClr val="C00000"/>
                </a:solidFill>
              </a:rPr>
              <a:t>КОТОРЫХ УСВАИВАЮТСЯ ОРГАНИЗМОМ </a:t>
            </a:r>
            <a:r>
              <a:rPr lang="ru-RU" sz="1400" b="1" dirty="0" smtClean="0">
                <a:solidFill>
                  <a:srgbClr val="C00000"/>
                </a:solidFill>
              </a:rPr>
              <a:t>ЧЕЛОВЕКА НЕ </a:t>
            </a:r>
            <a:r>
              <a:rPr lang="ru-RU" sz="1400" b="1" dirty="0">
                <a:solidFill>
                  <a:srgbClr val="C00000"/>
                </a:solidFill>
              </a:rPr>
              <a:t>ПОЛНОСТЬЮ (НЕПОЛНОЦЕННЫЕ БЕЛКИ):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орехи </a:t>
            </a:r>
            <a:r>
              <a:rPr lang="ru-RU" sz="1400" dirty="0"/>
              <a:t>(кешью, миндаль, грецкий орех, фундук и др.)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злаки </a:t>
            </a:r>
            <a:r>
              <a:rPr lang="ru-RU" sz="1400" dirty="0"/>
              <a:t>(гречка, киноа, овсянка, дикий рис и др.)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отруби 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проростки 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бобовые </a:t>
            </a:r>
            <a:r>
              <a:rPr lang="ru-RU" sz="1400" dirty="0"/>
              <a:t>(нут, фасоль, зеленый горошек, </a:t>
            </a:r>
            <a:r>
              <a:rPr lang="ru-RU" sz="1400" dirty="0" err="1"/>
              <a:t>маш</a:t>
            </a:r>
            <a:r>
              <a:rPr lang="ru-RU" sz="1400" dirty="0"/>
              <a:t>, чечевица и др.)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тофу 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семена </a:t>
            </a:r>
            <a:r>
              <a:rPr lang="ru-RU" sz="1400" dirty="0"/>
              <a:t>(подсолнечника, льна, конопли, кунжут и др.)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какао </a:t>
            </a:r>
            <a:r>
              <a:rPr lang="ru-RU" sz="1400" dirty="0"/>
              <a:t>порошок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сейтан</a:t>
            </a:r>
            <a:r>
              <a:rPr lang="ru-RU" sz="1400" dirty="0" smtClean="0"/>
              <a:t> 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темпе </a:t>
            </a:r>
          </a:p>
          <a:p>
            <a:endParaRPr lang="ru-RU" sz="1400" dirty="0"/>
          </a:p>
          <a:p>
            <a:endParaRPr lang="ru-RU" sz="1400" i="1" dirty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6"/>
            <a:ext cx="81369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БЕЛКОВЫЕ ПРОДУКТЫ УСЛОВНО МОЖНО РАЗДЕЛИТЬ НА ДВЕ ГРУППЫ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76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Определим, сколько белка нужно именно вам?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pPr marL="514350" indent="-514350" fontAlgn="b">
              <a:buFont typeface="+mj-lt"/>
              <a:buAutoNum type="arabicPeriod"/>
            </a:pPr>
            <a:r>
              <a:rPr lang="ru-RU" sz="1400" b="1" u="sng" dirty="0"/>
              <a:t>Рассчитайте свою суточную норму белка.</a:t>
            </a:r>
            <a:br>
              <a:rPr lang="ru-RU" sz="1400" b="1" u="sng" dirty="0"/>
            </a:br>
            <a:r>
              <a:rPr lang="ru-RU" sz="1400" dirty="0"/>
              <a:t> Умножьте ваш вес в килограммах на 1.2–1.6. Это норма для среднестатистического человека (не берём в </a:t>
            </a:r>
            <a:r>
              <a:rPr lang="ru-RU" sz="1400" dirty="0" smtClean="0"/>
              <a:t>расчёт </a:t>
            </a:r>
            <a:r>
              <a:rPr lang="ru-RU" sz="1400" dirty="0"/>
              <a:t>спортсменов, людей с тяжелыми хроническими заболеваниями).</a:t>
            </a:r>
            <a:br>
              <a:rPr lang="ru-RU" sz="1400" dirty="0"/>
            </a:br>
            <a:r>
              <a:rPr lang="ru-RU" sz="1400" i="1" dirty="0"/>
              <a:t>К примеру, мой вес 56 кг я умножаю на 1.4 = 78.4 г. белка в сутки (среднее ежедневное значение).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514350" indent="-514350" fontAlgn="b">
              <a:buFont typeface="+mj-lt"/>
              <a:buAutoNum type="arabicPeriod"/>
            </a:pPr>
            <a:r>
              <a:rPr lang="ru-RU" sz="1400" b="1" u="sng" dirty="0" smtClean="0"/>
              <a:t>Распределите </a:t>
            </a:r>
            <a:r>
              <a:rPr lang="ru-RU" sz="1400" b="1" u="sng" dirty="0"/>
              <a:t>белок равномерно.</a:t>
            </a:r>
            <a:br>
              <a:rPr lang="ru-RU" sz="1400" b="1" u="sng" dirty="0"/>
            </a:br>
            <a:r>
              <a:rPr lang="ru-RU" sz="1400" dirty="0"/>
              <a:t>Старайтесь включать источники белка в каждый приём пищи. </a:t>
            </a:r>
            <a:br>
              <a:rPr lang="ru-RU" sz="1400" dirty="0"/>
            </a:br>
            <a:r>
              <a:rPr lang="ru-RU" sz="1400" i="1" dirty="0"/>
              <a:t>К примеру, свои 78.4 г. белка я разделю на 3 приема пищи = 26 г. в каждый основной приём пищи или, 20-23 г. на основные приёмы пищи и 15-20 г. - на перекус.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514350" indent="-514350" fontAlgn="b">
              <a:buFont typeface="+mj-lt"/>
              <a:buAutoNum type="arabicPeriod"/>
            </a:pPr>
            <a:r>
              <a:rPr lang="ru-RU" sz="1400" b="1" u="sng" dirty="0" smtClean="0"/>
              <a:t>Делайте </a:t>
            </a:r>
            <a:r>
              <a:rPr lang="ru-RU" sz="1400" b="1" u="sng" dirty="0"/>
              <a:t>осознанный выбор.</a:t>
            </a:r>
            <a:br>
              <a:rPr lang="ru-RU" sz="1400" b="1" u="sng" dirty="0"/>
            </a:br>
            <a:r>
              <a:rPr lang="ru-RU" sz="1400" dirty="0" smtClean="0"/>
              <a:t>Базу </a:t>
            </a:r>
            <a:r>
              <a:rPr lang="ru-RU" sz="1400" dirty="0"/>
              <a:t>для достаточного употребления белка должны составлять натуральные продукты: яйца, рыба, птица, тофу, бобовые (чечевица, нут), натуральный йогурт, творог, грибы, орехи и семена .</a:t>
            </a:r>
            <a:br>
              <a:rPr lang="ru-RU" sz="1400" dirty="0"/>
            </a:br>
            <a:r>
              <a:rPr lang="ru-RU" sz="1400" dirty="0"/>
              <a:t>Ограничивайте продукты с длинным списком ингредиентов, добавленным сахаром и </a:t>
            </a:r>
            <a:r>
              <a:rPr lang="ru-RU" sz="1400" dirty="0" smtClean="0"/>
              <a:t>транс-жирами </a:t>
            </a:r>
            <a:r>
              <a:rPr lang="ru-RU" sz="1400" dirty="0"/>
              <a:t>(сладкие батончики, переработанные мясные изделия, магазинные соусы). Да, протеиновые батончики/печенья и т.п. так же. Их состав часто резко отличается от кричащих заголовков на лицевой стороне и от вашего представления о них.</a:t>
            </a:r>
            <a:br>
              <a:rPr lang="ru-RU" sz="1400" dirty="0"/>
            </a:br>
            <a:endParaRPr lang="ru-RU" sz="1400" dirty="0"/>
          </a:p>
          <a:p>
            <a:pPr marL="514350" indent="-514350">
              <a:buFont typeface="+mj-lt"/>
              <a:buAutoNum type="arabicPeriod"/>
            </a:pPr>
            <a:r>
              <a:rPr lang="ru-RU" sz="1400" b="1" u="sng" dirty="0"/>
              <a:t>Обращайте внимание на способ приготовления.</a:t>
            </a:r>
            <a:br>
              <a:rPr lang="ru-RU" sz="1400" b="1" u="sng" dirty="0"/>
            </a:br>
            <a:r>
              <a:rPr lang="ru-RU" sz="1400" dirty="0"/>
              <a:t> Для сохранения пользы белка и других нутриентов, а так же для лучшего усвоения отдавайте предпочтение приготовлению на пару, запеканию, тушению, варке вместо жарки</a:t>
            </a:r>
          </a:p>
        </p:txBody>
      </p:sp>
    </p:spTree>
    <p:extLst>
      <p:ext uri="{BB962C8B-B14F-4D97-AF65-F5344CB8AC3E}">
        <p14:creationId xmlns:p14="http://schemas.microsoft.com/office/powerpoint/2010/main" val="22277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NV\Desktop\доклад 26.02\Сообщение_(без_названия)\9190549c1d05983f3fdf64e53847e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777318" cy="41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⬇️"/>
          <p:cNvSpPr>
            <a:spLocks noChangeAspect="1" noChangeArrowheads="1"/>
          </p:cNvSpPr>
          <p:nvPr/>
        </p:nvSpPr>
        <p:spPr bwMode="auto">
          <a:xfrm>
            <a:off x="6831013" y="-1550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 descr="‼️"/>
          <p:cNvSpPr>
            <a:spLocks noChangeAspect="1" noChangeArrowheads="1"/>
          </p:cNvSpPr>
          <p:nvPr/>
        </p:nvSpPr>
        <p:spPr bwMode="auto">
          <a:xfrm>
            <a:off x="134938" y="-1093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🌈"/>
          <p:cNvSpPr>
            <a:spLocks noChangeAspect="1" noChangeArrowheads="1"/>
          </p:cNvSpPr>
          <p:nvPr/>
        </p:nvSpPr>
        <p:spPr bwMode="auto">
          <a:xfrm>
            <a:off x="134938" y="-804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‼️"/>
          <p:cNvSpPr>
            <a:spLocks noChangeAspect="1" noChangeArrowheads="1"/>
          </p:cNvSpPr>
          <p:nvPr/>
        </p:nvSpPr>
        <p:spPr bwMode="auto">
          <a:xfrm>
            <a:off x="134938" y="-150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⚡️"/>
          <p:cNvSpPr>
            <a:spLocks noChangeAspect="1" noChangeArrowheads="1"/>
          </p:cNvSpPr>
          <p:nvPr/>
        </p:nvSpPr>
        <p:spPr bwMode="auto">
          <a:xfrm>
            <a:off x="31115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⚡️"/>
          <p:cNvSpPr>
            <a:spLocks noChangeAspect="1" noChangeArrowheads="1"/>
          </p:cNvSpPr>
          <p:nvPr/>
        </p:nvSpPr>
        <p:spPr bwMode="auto">
          <a:xfrm>
            <a:off x="403225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⚡️"/>
          <p:cNvSpPr>
            <a:spLocks noChangeAspect="1" noChangeArrowheads="1"/>
          </p:cNvSpPr>
          <p:nvPr/>
        </p:nvSpPr>
        <p:spPr bwMode="auto">
          <a:xfrm>
            <a:off x="512763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‼️"/>
          <p:cNvSpPr>
            <a:spLocks noChangeAspect="1" noChangeArrowheads="1"/>
          </p:cNvSpPr>
          <p:nvPr/>
        </p:nvSpPr>
        <p:spPr bwMode="auto">
          <a:xfrm>
            <a:off x="134938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‼️"/>
          <p:cNvSpPr>
            <a:spLocks noChangeAspect="1" noChangeArrowheads="1"/>
          </p:cNvSpPr>
          <p:nvPr/>
        </p:nvSpPr>
        <p:spPr bwMode="auto">
          <a:xfrm>
            <a:off x="134938" y="1263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64300" y="2692658"/>
            <a:ext cx="8130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 Упор на разнообразие и цветовую палитру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Баланс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между сырыми и приготовленными. </a:t>
            </a:r>
            <a:endParaRPr lang="ru-RU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Преимущество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отдавать сырым овощам.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Практичность и устойчивое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потребление.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cs typeface="Arial" pitchFamily="34" charset="0"/>
              </a:rPr>
            </a:b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516" y="1276062"/>
            <a:ext cx="8908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 новых диетологических рекомендациях про употребление овощей сказано более конкретно   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</a:br>
            <a:endParaRPr lang="ru-RU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521" y="1713248"/>
            <a:ext cx="8434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3 порции овощей и </a:t>
            </a:r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  2 порции </a:t>
            </a:r>
            <a:r>
              <a:rPr lang="ru-RU" sz="3200" b="1" i="1" dirty="0">
                <a:solidFill>
                  <a:srgbClr val="C00000"/>
                </a:solidFill>
              </a:rPr>
              <a:t>фруктов в </a:t>
            </a:r>
            <a:r>
              <a:rPr lang="ru-RU" sz="3200" b="1" i="1" dirty="0" smtClean="0">
                <a:solidFill>
                  <a:srgbClr val="C00000"/>
                </a:solidFill>
              </a:rPr>
              <a:t>день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3225" y="4293096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 smtClean="0"/>
              <a:t>Что </a:t>
            </a:r>
            <a:r>
              <a:rPr lang="ru-RU" sz="1600" i="1" u="sng" dirty="0"/>
              <a:t>считать одной </a:t>
            </a:r>
            <a:r>
              <a:rPr lang="ru-RU" sz="1600" i="1" u="sng" dirty="0" smtClean="0"/>
              <a:t>порцией?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/>
              <a:t> (условно </a:t>
            </a:r>
            <a:r>
              <a:rPr lang="ru-RU" sz="1600" i="1" dirty="0" smtClean="0"/>
              <a:t>~  порция = 80-100 </a:t>
            </a:r>
            <a:r>
              <a:rPr lang="ru-RU" sz="1600" i="1" dirty="0"/>
              <a:t>г</a:t>
            </a:r>
            <a:r>
              <a:rPr lang="ru-RU" sz="1600" i="1" dirty="0" smtClean="0"/>
              <a:t>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/>
              <a:t>  -</a:t>
            </a:r>
            <a:r>
              <a:rPr lang="ru-RU" sz="1600" i="1" dirty="0"/>
              <a:t> 1 средний овощ (морковь, помидор, перец</a:t>
            </a:r>
            <a:r>
              <a:rPr lang="ru-RU" sz="1600" i="1" dirty="0" smtClean="0"/>
              <a:t>);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  </a:t>
            </a:r>
            <a:r>
              <a:rPr lang="ru-RU" sz="1600" i="1" dirty="0" smtClean="0"/>
              <a:t>-</a:t>
            </a:r>
            <a:r>
              <a:rPr lang="ru-RU" sz="1600" i="1" dirty="0"/>
              <a:t>  горсть (пригоршня) мелких или нарезанных </a:t>
            </a:r>
            <a:r>
              <a:rPr lang="ru-RU" sz="1600" i="1" dirty="0" smtClean="0"/>
              <a:t>овощей;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   </a:t>
            </a:r>
            <a:r>
              <a:rPr lang="ru-RU" sz="1600" i="1" dirty="0" smtClean="0"/>
              <a:t>-</a:t>
            </a:r>
            <a:r>
              <a:rPr lang="ru-RU" sz="1600" i="1" dirty="0"/>
              <a:t> чашка листовых овощей (салат, </a:t>
            </a:r>
            <a:r>
              <a:rPr lang="ru-RU" sz="1600" i="1" dirty="0" smtClean="0"/>
              <a:t>шпинат, </a:t>
            </a:r>
            <a:r>
              <a:rPr lang="ru-RU" sz="1600" i="1" dirty="0" err="1" smtClean="0"/>
              <a:t>руккола</a:t>
            </a:r>
            <a:r>
              <a:rPr lang="ru-RU" sz="1600" i="1" dirty="0" smtClean="0"/>
              <a:t>);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   </a:t>
            </a:r>
            <a:r>
              <a:rPr lang="ru-RU" sz="1600" i="1" dirty="0" smtClean="0"/>
              <a:t>- ½ </a:t>
            </a:r>
            <a:r>
              <a:rPr lang="ru-RU" sz="1600" i="1" dirty="0"/>
              <a:t>тарелки овощного </a:t>
            </a:r>
            <a:r>
              <a:rPr lang="ru-RU" sz="1600" i="1" dirty="0" smtClean="0"/>
              <a:t>гарнира.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3198" y="2938879"/>
            <a:ext cx="13799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6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V\Desktop\доклад 26.02\Сообщение_(без_названия)\af959dafaf306b562ee12ba61e51cc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89" y="1523873"/>
            <a:ext cx="35052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✅"/>
          <p:cNvSpPr>
            <a:spLocks noChangeAspect="1" noChangeArrowheads="1"/>
          </p:cNvSpPr>
          <p:nvPr/>
        </p:nvSpPr>
        <p:spPr bwMode="auto">
          <a:xfrm>
            <a:off x="155575" y="-1946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⚡️"/>
          <p:cNvSpPr>
            <a:spLocks noChangeAspect="1" noChangeArrowheads="1"/>
          </p:cNvSpPr>
          <p:nvPr/>
        </p:nvSpPr>
        <p:spPr bwMode="auto">
          <a:xfrm>
            <a:off x="134938" y="-925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⚡️"/>
          <p:cNvSpPr>
            <a:spLocks noChangeAspect="1" noChangeArrowheads="1"/>
          </p:cNvSpPr>
          <p:nvPr/>
        </p:nvSpPr>
        <p:spPr bwMode="auto">
          <a:xfrm>
            <a:off x="134938" y="-636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⚡️"/>
          <p:cNvSpPr>
            <a:spLocks noChangeAspect="1" noChangeArrowheads="1"/>
          </p:cNvSpPr>
          <p:nvPr/>
        </p:nvSpPr>
        <p:spPr bwMode="auto">
          <a:xfrm>
            <a:off x="134938" y="-58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✅"/>
          <p:cNvSpPr>
            <a:spLocks noChangeAspect="1" noChangeArrowheads="1"/>
          </p:cNvSpPr>
          <p:nvPr/>
        </p:nvSpPr>
        <p:spPr bwMode="auto">
          <a:xfrm>
            <a:off x="134938" y="412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⚡️"/>
          <p:cNvSpPr>
            <a:spLocks noChangeAspect="1" noChangeArrowheads="1"/>
          </p:cNvSpPr>
          <p:nvPr/>
        </p:nvSpPr>
        <p:spPr bwMode="auto">
          <a:xfrm>
            <a:off x="134938" y="1249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 descr="⚡️"/>
          <p:cNvSpPr>
            <a:spLocks noChangeAspect="1" noChangeArrowheads="1"/>
          </p:cNvSpPr>
          <p:nvPr/>
        </p:nvSpPr>
        <p:spPr bwMode="auto">
          <a:xfrm>
            <a:off x="134938" y="1538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⚡️"/>
          <p:cNvSpPr>
            <a:spLocks noChangeAspect="1" noChangeArrowheads="1"/>
          </p:cNvSpPr>
          <p:nvPr/>
        </p:nvSpPr>
        <p:spPr bwMode="auto">
          <a:xfrm>
            <a:off x="134938" y="1827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1" descr="⚡️"/>
          <p:cNvSpPr>
            <a:spLocks noChangeAspect="1" noChangeArrowheads="1"/>
          </p:cNvSpPr>
          <p:nvPr/>
        </p:nvSpPr>
        <p:spPr bwMode="auto">
          <a:xfrm>
            <a:off x="134938" y="211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1625" y="1411161"/>
            <a:ext cx="84695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        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РАСТВОРИМАЯ КЛЕТЧАТКА</a:t>
            </a:r>
            <a:b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Впитывает 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воду, превращаясь в желудочно-кишечном тракте в </a:t>
            </a:r>
            <a:endParaRPr lang="ru-RU" sz="1600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гелеобразное 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вещество. Этот гель замедляет пищеварение.</a:t>
            </a:r>
            <a:b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400" b="1" u="sng" dirty="0" smtClean="0">
                <a:solidFill>
                  <a:prstClr val="black"/>
                </a:solidFill>
                <a:cs typeface="Arial" pitchFamily="34" charset="0"/>
              </a:rPr>
              <a:t>Функции: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4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+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Снижает уровень холестерина и сахара в крови.</a:t>
            </a:r>
            <a:br>
              <a:rPr lang="ru-RU" sz="1400" i="1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+ Питает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полезную микрофлору кишечника: служит пищей </a:t>
            </a:r>
            <a:endParaRPr lang="ru-RU" sz="1400" i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1400" i="1" dirty="0" err="1">
                <a:solidFill>
                  <a:srgbClr val="000000"/>
                </a:solidFill>
                <a:cs typeface="Arial" pitchFamily="34" charset="0"/>
              </a:rPr>
              <a:t>пребиотиком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) для полезных бактерий, которые 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производят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важные короткоцепочечные жирные кислоты (бутират и др.).</a:t>
            </a:r>
            <a:br>
              <a:rPr lang="ru-RU" sz="1400" i="1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+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 Помогает при диарее: гель уплотняет стул.</a:t>
            </a:r>
            <a:br>
              <a:rPr lang="ru-RU" sz="1400" i="1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+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 Дает длительное чувство сытости, что 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помогает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контролировать вес.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400" dirty="0">
                <a:solidFill>
                  <a:prstClr val="black"/>
                </a:solidFill>
                <a:cs typeface="Arial" pitchFamily="34" charset="0"/>
              </a:rPr>
            </a:br>
            <a:endParaRPr lang="ru-RU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             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НЕРАСТВОРИМАЯ КЛЕТЧАТКА</a:t>
            </a:r>
            <a:r>
              <a:rPr lang="ru-RU" sz="1600" i="1" dirty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1600" i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Не растворяется в воде. Проходит через 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пищеварительную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систему практически в неизменном виде, увеличивая объем стула.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400" b="1" u="sng" dirty="0" smtClean="0">
                <a:solidFill>
                  <a:prstClr val="black"/>
                </a:solidFill>
                <a:cs typeface="Arial" pitchFamily="34" charset="0"/>
              </a:rPr>
              <a:t>Функции</a:t>
            </a:r>
            <a:r>
              <a:rPr lang="ru-RU" sz="1400" i="1" u="sng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sz="1400" i="1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+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Ускоряет прохождение пищи по ЖКТ, предотвращая запоры.</a:t>
            </a:r>
            <a:br>
              <a:rPr lang="ru-RU" sz="1400" i="1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   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+ Увеличивает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объем стула, делая его мягче и облегчая его выведение.</a:t>
            </a:r>
            <a:br>
              <a:rPr lang="ru-RU" sz="1400" i="1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   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+ Очищает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кишечник, действуя как "щетка".</a:t>
            </a:r>
            <a:br>
              <a:rPr lang="ru-RU" sz="1400" i="1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   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+ Поддерживает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здоровый </a:t>
            </a:r>
            <a:r>
              <a:rPr lang="ru-RU" sz="1400" i="1" dirty="0" err="1">
                <a:solidFill>
                  <a:srgbClr val="000000"/>
                </a:solidFill>
                <a:cs typeface="Arial" pitchFamily="34" charset="0"/>
              </a:rPr>
              <a:t>pH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-баланс в кишечнике, предотвращая размножение вредных бактерий.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sz="1400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  <a:t>ПРАКТИКА.</a:t>
            </a:r>
            <a:b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  <a:t>Что </a:t>
            </a:r>
            <a:r>
              <a:rPr lang="ru-RU" sz="3600" dirty="0">
                <a:solidFill>
                  <a:schemeClr val="bg1"/>
                </a:solidFill>
                <a:cs typeface="Arial" pitchFamily="34" charset="0"/>
              </a:rPr>
              <a:t>мы имеем на </a:t>
            </a:r>
            <a: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  <a:t>сегодня?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AutoShape 2" descr="❓"/>
          <p:cNvSpPr>
            <a:spLocks noChangeAspect="1" noChangeArrowheads="1"/>
          </p:cNvSpPr>
          <p:nvPr/>
        </p:nvSpPr>
        <p:spPr bwMode="auto">
          <a:xfrm>
            <a:off x="2901950" y="-1147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⚡️"/>
          <p:cNvSpPr>
            <a:spLocks noChangeAspect="1" noChangeArrowheads="1"/>
          </p:cNvSpPr>
          <p:nvPr/>
        </p:nvSpPr>
        <p:spPr bwMode="auto">
          <a:xfrm>
            <a:off x="155575" y="-873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⚡️"/>
          <p:cNvSpPr>
            <a:spLocks noChangeAspect="1" noChangeArrowheads="1"/>
          </p:cNvSpPr>
          <p:nvPr/>
        </p:nvSpPr>
        <p:spPr bwMode="auto">
          <a:xfrm>
            <a:off x="155575" y="-58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⚡️"/>
          <p:cNvSpPr>
            <a:spLocks noChangeAspect="1" noChangeArrowheads="1"/>
          </p:cNvSpPr>
          <p:nvPr/>
        </p:nvSpPr>
        <p:spPr bwMode="auto">
          <a:xfrm>
            <a:off x="155575" y="-29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⚡️"/>
          <p:cNvSpPr>
            <a:spLocks noChangeAspect="1" noChangeArrowheads="1"/>
          </p:cNvSpPr>
          <p:nvPr/>
        </p:nvSpPr>
        <p:spPr bwMode="auto">
          <a:xfrm>
            <a:off x="155575" y="-6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⚡️"/>
          <p:cNvSpPr>
            <a:spLocks noChangeAspect="1" noChangeArrowheads="1"/>
          </p:cNvSpPr>
          <p:nvPr/>
        </p:nvSpPr>
        <p:spPr bwMode="auto">
          <a:xfrm>
            <a:off x="155575" y="28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⚡️"/>
          <p:cNvSpPr>
            <a:spLocks noChangeAspect="1" noChangeArrowheads="1"/>
          </p:cNvSpPr>
          <p:nvPr/>
        </p:nvSpPr>
        <p:spPr bwMode="auto">
          <a:xfrm>
            <a:off x="155575" y="571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 descr="❌"/>
          <p:cNvSpPr>
            <a:spLocks noChangeAspect="1" noChangeArrowheads="1"/>
          </p:cNvSpPr>
          <p:nvPr/>
        </p:nvSpPr>
        <p:spPr bwMode="auto">
          <a:xfrm>
            <a:off x="4033838" y="860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❌"/>
          <p:cNvSpPr>
            <a:spLocks noChangeAspect="1" noChangeArrowheads="1"/>
          </p:cNvSpPr>
          <p:nvPr/>
        </p:nvSpPr>
        <p:spPr bwMode="auto">
          <a:xfrm>
            <a:off x="4143375" y="860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8243" y="1412776"/>
            <a:ext cx="8219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1.  </a:t>
            </a:r>
            <a:r>
              <a:rPr lang="ru-RU" sz="2000" dirty="0">
                <a:solidFill>
                  <a:srgbClr val="000000"/>
                </a:solidFill>
                <a:cs typeface="Arial" pitchFamily="34" charset="0"/>
              </a:rPr>
              <a:t>Оцени, сколько в твоём дневном рационе порций </a:t>
            </a:r>
            <a:r>
              <a:rPr lang="ru-RU" sz="2000" dirty="0" smtClean="0">
                <a:solidFill>
                  <a:srgbClr val="000000"/>
                </a:solidFill>
                <a:cs typeface="Arial" pitchFamily="34" charset="0"/>
              </a:rPr>
              <a:t>овощей и фруктов.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2.  </a:t>
            </a:r>
            <a:r>
              <a:rPr lang="ru-RU" sz="2000" dirty="0">
                <a:solidFill>
                  <a:srgbClr val="000000"/>
                </a:solidFill>
                <a:cs typeface="Arial" pitchFamily="34" charset="0"/>
              </a:rPr>
              <a:t>Поставь конкретную и понятную цель: добавить 1 порцию овощей </a:t>
            </a:r>
            <a:r>
              <a:rPr lang="ru-RU" sz="2000" dirty="0" smtClean="0">
                <a:solidFill>
                  <a:srgbClr val="000000"/>
                </a:solidFill>
                <a:cs typeface="Arial" pitchFamily="34" charset="0"/>
              </a:rPr>
              <a:t>или фруктов в </a:t>
            </a:r>
            <a:r>
              <a:rPr lang="ru-RU" sz="2000" dirty="0">
                <a:solidFill>
                  <a:srgbClr val="000000"/>
                </a:solidFill>
                <a:cs typeface="Arial" pitchFamily="34" charset="0"/>
              </a:rPr>
              <a:t>день.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3.  </a:t>
            </a:r>
            <a:r>
              <a:rPr lang="ru-RU" sz="2000" dirty="0">
                <a:solidFill>
                  <a:srgbClr val="000000"/>
                </a:solidFill>
                <a:cs typeface="Arial" pitchFamily="34" charset="0"/>
              </a:rPr>
              <a:t>Запланируй, что конкретно и в какое время суток ты добавишь в последующие 3 дня. Не усложняй. Выбери подходящий тебе вариант. Начни с простого блюда и любимых </a:t>
            </a:r>
            <a:r>
              <a:rPr lang="ru-RU" sz="2000" dirty="0" smtClean="0">
                <a:solidFill>
                  <a:srgbClr val="000000"/>
                </a:solidFill>
                <a:cs typeface="Arial" pitchFamily="34" charset="0"/>
              </a:rPr>
              <a:t>овощей/фруктов.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4.  </a:t>
            </a:r>
            <a:r>
              <a:rPr lang="ru-RU" sz="2000" dirty="0">
                <a:solidFill>
                  <a:srgbClr val="000000"/>
                </a:solidFill>
                <a:cs typeface="Arial" pitchFamily="34" charset="0"/>
              </a:rPr>
              <a:t>Ответь себе на вопрос: зачем именно тебе это делать?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5.  </a:t>
            </a:r>
            <a:r>
              <a:rPr lang="ru-RU" sz="2000" dirty="0">
                <a:solidFill>
                  <a:srgbClr val="000000"/>
                </a:solidFill>
                <a:cs typeface="Arial" pitchFamily="34" charset="0"/>
              </a:rPr>
              <a:t>Делай что-то приятное до нового действия (употребления порции овощей): пой/танцуй/слушай музыку, гуляй и т.п. (что ты любишь?)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6.  </a:t>
            </a:r>
            <a:r>
              <a:rPr lang="ru-RU" sz="2000" dirty="0">
                <a:solidFill>
                  <a:srgbClr val="000000"/>
                </a:solidFill>
                <a:cs typeface="Arial" pitchFamily="34" charset="0"/>
              </a:rPr>
              <a:t>Заведи </a:t>
            </a:r>
            <a:r>
              <a:rPr lang="ru-RU" sz="2000" dirty="0" err="1">
                <a:solidFill>
                  <a:srgbClr val="000000"/>
                </a:solidFill>
                <a:cs typeface="Arial" pitchFamily="34" charset="0"/>
              </a:rPr>
              <a:t>трекер</a:t>
            </a:r>
            <a:r>
              <a:rPr lang="ru-RU" sz="2000" dirty="0">
                <a:solidFill>
                  <a:srgbClr val="000000"/>
                </a:solidFill>
                <a:cs typeface="Arial" pitchFamily="34" charset="0"/>
              </a:rPr>
              <a:t> на предстоящий месяц.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cs typeface="Arial" pitchFamily="34" charset="0"/>
              </a:rPr>
            </a:br>
            <a:endParaRPr lang="ru-RU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362" name="Picture 2" descr="C:\Users\NV\Desktop\доклад 26.02\2dccde2f45992696dc31163704697e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34281"/>
            <a:ext cx="3196042" cy="23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7975" y="5713923"/>
            <a:ext cx="64624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НЕ ПРОПУСКАЙ ДВАЖДЫ НОВОЕ ДЕЙСТВИЕ !!!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979712" y="4869160"/>
            <a:ext cx="3672408" cy="3292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3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33" y="1916832"/>
            <a:ext cx="8229600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/>
              <a:t>Жиры </a:t>
            </a:r>
            <a:r>
              <a:rPr lang="ru-RU" sz="1800" b="1" i="1" dirty="0"/>
              <a:t>перестали быть злом.</a:t>
            </a:r>
            <a:r>
              <a:rPr lang="ru-RU" sz="1800" b="1" dirty="0"/>
              <a:t> </a:t>
            </a:r>
            <a:r>
              <a:rPr lang="ru-RU" sz="1800" dirty="0"/>
              <a:t>Теперь в новой пирамиде питания жиры занимают средние позиции. </a:t>
            </a:r>
            <a:r>
              <a:rPr lang="ru-RU" sz="1800" dirty="0" smtClean="0"/>
              <a:t>Они </a:t>
            </a:r>
            <a:r>
              <a:rPr lang="ru-RU" sz="1800" dirty="0"/>
              <a:t>обязательно должны быть в рационе, жиров не нужно бояться и резко их ограничивать, важно - из каких продуктов они поступают в организм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340768"/>
            <a:ext cx="47525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Жиры и молочные продукты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297" y="5733256"/>
            <a:ext cx="61926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ОГРАНИЧЕНИЕ ПО ЖИРАМ –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 БОЛЕЕ 10% ОТ СУТОЧНОГО РАЦИОНА.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1" name="Picture 1" descr="C:\Users\NV\Desktop\доклад 26.02\Сообщение_(без_названия)\745ac27be00b233bd6a8937d1c2623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3284984"/>
            <a:ext cx="19442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1775" y="3140968"/>
            <a:ext cx="63727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отличие от предыдущих рекомендаций по питанию, теперь </a:t>
            </a:r>
            <a:r>
              <a:rPr lang="ru-RU" b="1" i="1" dirty="0"/>
              <a:t>цельные молочные продукты</a:t>
            </a:r>
            <a:r>
              <a:rPr lang="ru-RU" dirty="0"/>
              <a:t> с полным содержанием жира включены в план питания. Полезно включать в свой ежедневный рацион творог, несоленые сыры, кисломолочные продукты - натуральные йогурты, ряженку, кефир, сливочное масло, сметану. </a:t>
            </a:r>
          </a:p>
        </p:txBody>
      </p:sp>
      <p:pic>
        <p:nvPicPr>
          <p:cNvPr id="10242" name="Picture 2" descr="C:\Users\NV\Desktop\доклад 26.02\Сообщение_(без_названия) (1)\IMG_20260122_172050_0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1" b="37460"/>
          <a:stretch/>
        </p:blipFill>
        <p:spPr bwMode="auto">
          <a:xfrm>
            <a:off x="2267744" y="4725144"/>
            <a:ext cx="3337252" cy="7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orage01.tea.ru/medialibrary/02f/02f105a102581bd60f800d4224cfefb6/c0494cb81a9cb721d2986fd1b68fee9b_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orage01.tea.ru/medialibrary/02f/02f105a102581bd60f800d4224cfefb6/c0494cb81a9cb721d2986fd1b68fee9b_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torage01.tea.ru/medialibrary/02f/02f105a102581bd60f800d4224cfefb6/c0494cb81a9cb721d2986fd1b68fee9b_6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www.b17.ru/foto/uploaded/upl_1768113924_1077336_ycxau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www.b17.ru/foto/uploaded/upl_1768113924_1077336_ycxau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2972" y="440120"/>
            <a:ext cx="8517500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ПИТАНИЕ 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ЯВЛЯЕТСЯ ОПРЕДЕЛЯЮЩИМ ФАКТОРОМ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►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 нормального роста и развития организма; 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►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 физической и умственной активности;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►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 формирования устойчивости к возникновению болезней;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►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 здоровья и долголетия в целом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426" y="3284984"/>
            <a:ext cx="4903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itchFamily="34" charset="0"/>
              </a:rPr>
              <a:t>Предлагаю сейчас </a:t>
            </a:r>
            <a:r>
              <a:rPr lang="ru-RU" b="1" dirty="0" smtClean="0">
                <a:cs typeface="Arial" pitchFamily="34" charset="0"/>
              </a:rPr>
              <a:t>вам ответить на вопрос:</a:t>
            </a:r>
          </a:p>
          <a:p>
            <a:endParaRPr lang="ru-RU" b="1" dirty="0" smtClean="0">
              <a:cs typeface="Arial" pitchFamily="34" charset="0"/>
            </a:endParaRPr>
          </a:p>
          <a:p>
            <a:endParaRPr lang="ru-RU" sz="1200" b="1" dirty="0" smtClean="0">
              <a:cs typeface="Arial" pitchFamily="34" charset="0"/>
            </a:endParaRPr>
          </a:p>
          <a:p>
            <a:r>
              <a:rPr lang="ru-RU" b="1" i="1" dirty="0" smtClean="0">
                <a:cs typeface="Arial" pitchFamily="34" charset="0"/>
              </a:rPr>
              <a:t>«Какое </a:t>
            </a:r>
            <a:r>
              <a:rPr lang="ru-RU" b="1" i="1" dirty="0">
                <a:cs typeface="Arial" pitchFamily="34" charset="0"/>
              </a:rPr>
              <a:t>питание, </a:t>
            </a:r>
            <a:r>
              <a:rPr lang="ru-RU" b="1" i="1" dirty="0" smtClean="0">
                <a:cs typeface="Arial" pitchFamily="34" charset="0"/>
              </a:rPr>
              <a:t>в вашем</a:t>
            </a:r>
          </a:p>
          <a:p>
            <a:r>
              <a:rPr lang="ru-RU" dirty="0" smtClean="0">
                <a:cs typeface="Arial" pitchFamily="34" charset="0"/>
              </a:rPr>
              <a:t> </a:t>
            </a:r>
            <a:r>
              <a:rPr lang="ru-RU" b="1" i="1" dirty="0" smtClean="0">
                <a:cs typeface="Arial" pitchFamily="34" charset="0"/>
              </a:rPr>
              <a:t>понимании</a:t>
            </a:r>
            <a:r>
              <a:rPr lang="ru-RU" b="1" i="1" dirty="0">
                <a:cs typeface="Arial" pitchFamily="34" charset="0"/>
              </a:rPr>
              <a:t>, является </a:t>
            </a:r>
            <a:r>
              <a:rPr lang="ru-RU" b="1" i="1" dirty="0" smtClean="0">
                <a:cs typeface="Arial" pitchFamily="34" charset="0"/>
              </a:rPr>
              <a:t>здоровым?»</a:t>
            </a:r>
            <a:endParaRPr lang="ru-RU" dirty="0"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266" y="3316850"/>
            <a:ext cx="17588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120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V\Desktop\доклад 26.02\Сообщение_(без_названия)\a5e8d52418b4554252c80426c38805f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6" b="13303"/>
          <a:stretch/>
        </p:blipFill>
        <p:spPr bwMode="auto">
          <a:xfrm>
            <a:off x="5754323" y="2434977"/>
            <a:ext cx="2970947" cy="40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V\Desktop\доклад 26.02\Сообщение_(без_названия)\76b5554915fe99dc815682844d2ec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6" b="13635"/>
          <a:stretch/>
        </p:blipFill>
        <p:spPr bwMode="auto">
          <a:xfrm>
            <a:off x="6875774" y="460479"/>
            <a:ext cx="1849496" cy="16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63" y="188640"/>
            <a:ext cx="8229600" cy="1152127"/>
          </a:xfrm>
        </p:spPr>
        <p:txBody>
          <a:bodyPr>
            <a:noAutofit/>
          </a:bodyPr>
          <a:lstStyle/>
          <a:p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Наверняка</a:t>
            </a:r>
            <a:r>
              <a:rPr lang="ru-RU" sz="1600" dirty="0"/>
              <a:t>, вы уже слышали о разделении жиров на насыщенные и ненасыщенные.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Стоит </a:t>
            </a:r>
            <a:r>
              <a:rPr lang="ru-RU" sz="1600" dirty="0"/>
              <a:t>заметить, что это разделение касается не жиров, а жирных кислот — компонентов,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из </a:t>
            </a:r>
            <a:r>
              <a:rPr lang="ru-RU" sz="1600" dirty="0"/>
              <a:t>которых и образуются липиды.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6" y="1556792"/>
            <a:ext cx="4390802" cy="313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726" y="5157192"/>
            <a:ext cx="4858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Жиры так же, как и белки, делятся по происхождению на: </a:t>
            </a:r>
          </a:p>
          <a:p>
            <a:r>
              <a:rPr lang="ru-RU" sz="1400" dirty="0"/>
              <a:t>• растительного (орехи, семена, авокадо, маслины и др.) </a:t>
            </a:r>
          </a:p>
          <a:p>
            <a:r>
              <a:rPr lang="ru-RU" sz="1400" dirty="0"/>
              <a:t>• животного (мясо, рыба, морепродукты, субпродукты и др.). </a:t>
            </a:r>
          </a:p>
          <a:p>
            <a:endParaRPr lang="ru-RU" sz="1400" dirty="0"/>
          </a:p>
        </p:txBody>
      </p:sp>
      <p:sp>
        <p:nvSpPr>
          <p:cNvPr id="4" name="AutoShape 5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NV\Desktop\доклад 26.02\bNugDgzUU9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1"/>
          <a:stretch/>
        </p:blipFill>
        <p:spPr bwMode="auto">
          <a:xfrm>
            <a:off x="5652120" y="1150646"/>
            <a:ext cx="2689950" cy="32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V\Desktop\доклад 26.02\Сообщение_(без_названия) (1)\Screenshot_20260122_193408_org.telegram.messeng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33541" r="47673" b="60604"/>
          <a:stretch/>
        </p:blipFill>
        <p:spPr bwMode="auto">
          <a:xfrm>
            <a:off x="5508104" y="4637013"/>
            <a:ext cx="3194892" cy="859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74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NV\Desktop\доклад 26.02\eBmP1fDGNB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3" r="6017" b="4964"/>
          <a:stretch/>
        </p:blipFill>
        <p:spPr bwMode="auto">
          <a:xfrm>
            <a:off x="0" y="3717032"/>
            <a:ext cx="3692282" cy="30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26"/>
            <a:ext cx="9144000" cy="92211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Транс-жиры </a:t>
            </a:r>
            <a:r>
              <a:rPr lang="ru-RU" sz="3200" dirty="0" smtClean="0"/>
              <a:t>или </a:t>
            </a:r>
            <a:r>
              <a:rPr lang="ru-RU" sz="3200" dirty="0"/>
              <a:t>гидрогенизированные жиры.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02" y="1124744"/>
            <a:ext cx="4402832" cy="3773016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i="1" dirty="0" smtClean="0"/>
              <a:t>В </a:t>
            </a:r>
            <a:r>
              <a:rPr lang="ru-RU" b="1" i="1" dirty="0"/>
              <a:t>каких продуктах </a:t>
            </a:r>
            <a:endParaRPr lang="ru-RU" dirty="0"/>
          </a:p>
          <a:p>
            <a:pPr marL="0" indent="0" algn="ctr">
              <a:buNone/>
            </a:pPr>
            <a:r>
              <a:rPr lang="ru-RU" b="1" i="1" dirty="0"/>
              <a:t>содержатся транс-жиры? </a:t>
            </a:r>
            <a:endParaRPr lang="ru-RU" b="1" i="1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              • </a:t>
            </a:r>
            <a:r>
              <a:rPr lang="ru-RU" dirty="0"/>
              <a:t>Промышленная выпечка </a:t>
            </a:r>
          </a:p>
          <a:p>
            <a:pPr marL="0" indent="0" algn="ctr">
              <a:buNone/>
            </a:pPr>
            <a:r>
              <a:rPr lang="ru-RU" dirty="0" smtClean="0"/>
              <a:t>                • </a:t>
            </a:r>
            <a:r>
              <a:rPr lang="ru-RU" dirty="0"/>
              <a:t>Торты, конфеты </a:t>
            </a:r>
          </a:p>
          <a:p>
            <a:pPr marL="0" indent="0" algn="r">
              <a:buNone/>
            </a:pPr>
            <a:r>
              <a:rPr lang="ru-RU" dirty="0"/>
              <a:t>• Майонез и различные соусы </a:t>
            </a:r>
          </a:p>
          <a:p>
            <a:pPr marL="0" indent="0" algn="r">
              <a:buNone/>
            </a:pPr>
            <a:r>
              <a:rPr lang="ru-RU" dirty="0"/>
              <a:t>• Чипсы, сухарики, попкорн и др. снеки </a:t>
            </a:r>
          </a:p>
          <a:p>
            <a:pPr marL="0" indent="0" algn="r">
              <a:buNone/>
            </a:pPr>
            <a:r>
              <a:rPr lang="ru-RU" dirty="0"/>
              <a:t>• Полуфабрикаты </a:t>
            </a:r>
          </a:p>
          <a:p>
            <a:pPr marL="0" indent="0" algn="r">
              <a:buNone/>
            </a:pPr>
            <a:r>
              <a:rPr lang="ru-RU" dirty="0"/>
              <a:t>• Мороженое </a:t>
            </a:r>
          </a:p>
          <a:p>
            <a:pPr marL="0" indent="0" algn="r">
              <a:buNone/>
            </a:pPr>
            <a:r>
              <a:rPr lang="ru-RU" dirty="0"/>
              <a:t>• Сырки плавленые, творожные,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глазированные 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• Картофель фри </a:t>
            </a:r>
          </a:p>
          <a:p>
            <a:pPr marL="0" indent="0" algn="r">
              <a:buNone/>
            </a:pPr>
            <a:r>
              <a:rPr lang="ru-RU" dirty="0"/>
              <a:t>• Жареная </a:t>
            </a:r>
            <a:r>
              <a:rPr lang="ru-RU" dirty="0" smtClean="0"/>
              <a:t>курица 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• Жареные пончики </a:t>
            </a:r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NV\Desktop\доклад 26.02\08b440db0764b8fe99fe534264cf0c9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10522" y="2203763"/>
            <a:ext cx="5568259" cy="36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V\Desktop\доклад 26.02\3bc7082b9c0d9ab34dd59834257a974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2857" r="12571" b="12428"/>
          <a:stretch/>
        </p:blipFill>
        <p:spPr bwMode="auto">
          <a:xfrm>
            <a:off x="4139952" y="1268759"/>
            <a:ext cx="1430944" cy="142278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5" y="3440087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solidFill>
                  <a:srgbClr val="C00000"/>
                </a:solidFill>
              </a:rPr>
              <a:t>«маски»</a:t>
            </a:r>
          </a:p>
        </p:txBody>
      </p:sp>
    </p:spTree>
    <p:extLst>
      <p:ext uri="{BB962C8B-B14F-4D97-AF65-F5344CB8AC3E}">
        <p14:creationId xmlns:p14="http://schemas.microsoft.com/office/powerpoint/2010/main" val="21518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9941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7131" y="1052736"/>
            <a:ext cx="4248472" cy="3384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100" dirty="0" smtClean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1100" b="1" i="1" dirty="0" smtClean="0">
                <a:solidFill>
                  <a:srgbClr val="C00000"/>
                </a:solidFill>
              </a:rPr>
              <a:t>Простые углеводы - где они содержатся? </a:t>
            </a:r>
            <a:endParaRPr lang="ru-RU" sz="1100" dirty="0" smtClean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выпечка, хлебобулочные и кондитерские изделия: белый хлеб, пирожные, печенье, тосты и гренки, крекеры, сухари;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крупы: рис белый, овсянка быстрого приготовления, пшено, кукурузная крупа, манная каша;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шоколад, мармелад, зефир, конфеты, леденцы, вафли, мороженое;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глазированные творожные сырки;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макароны из мягких сортов пшеницы;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мука пшеничная, рисовая, кукурузная;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хлопья для быстрых завтраков;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сладкие мюсли с орехами и изюмом;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овощи: отварная морковь, репа, сельдерей, пастернак, отварная кукуруза, кабачки, патиссоны, тыква;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кабачковая икра;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сахар, крахмал, мёд;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сгущённое молоко;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лапша рисовая или пшеничная;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картофель: жареный, запечённый, фри;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консервированные фрукты: абрикосы, персики, ананасы;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сухофрукты: финики, изюм, курага, сушёные персики, абрикосы и груши;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алкоголь, в том числе пиво;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кукурузный сироп;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сладкие фрукты: банан, арбуз спелый, виноград, манго;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газированные напитки с сахаром;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компот; </a:t>
            </a:r>
          </a:p>
          <a:p>
            <a:pPr marL="0" indent="0">
              <a:buFont typeface="Arial" pitchFamily="34" charset="0"/>
              <a:buNone/>
            </a:pPr>
            <a:r>
              <a:rPr lang="ru-RU" sz="1100" dirty="0" smtClean="0"/>
              <a:t>• пакетированные соки.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412776"/>
            <a:ext cx="43346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УГЛЕВОДЫ </a:t>
            </a:r>
            <a:r>
              <a:rPr lang="ru-RU" b="1" dirty="0" smtClean="0">
                <a:solidFill>
                  <a:srgbClr val="C00000"/>
                </a:solidFill>
              </a:rPr>
              <a:t> 2-4 порции в день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9830" y="2144178"/>
            <a:ext cx="41905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rgbClr val="C00000"/>
                </a:solidFill>
              </a:rPr>
              <a:t>Лучшие источники сложных углеводов: </a:t>
            </a:r>
            <a:endParaRPr lang="ru-RU" sz="1100" dirty="0">
              <a:solidFill>
                <a:srgbClr val="C00000"/>
              </a:solidFill>
            </a:endParaRPr>
          </a:p>
          <a:p>
            <a:r>
              <a:rPr lang="ru-RU" sz="1100" dirty="0"/>
              <a:t>• Крупы: </a:t>
            </a:r>
            <a:r>
              <a:rPr lang="ru-RU" sz="1100" dirty="0" err="1"/>
              <a:t>булгур</a:t>
            </a:r>
            <a:r>
              <a:rPr lang="ru-RU" sz="1100" dirty="0"/>
              <a:t>, геркулес, перловка, </a:t>
            </a:r>
          </a:p>
          <a:p>
            <a:r>
              <a:rPr lang="ru-RU" sz="1100" dirty="0"/>
              <a:t>пшеница, гречка, </a:t>
            </a:r>
          </a:p>
          <a:p>
            <a:r>
              <a:rPr lang="ru-RU" sz="1100" dirty="0"/>
              <a:t>бурый/дикий/смешанный рис. </a:t>
            </a:r>
          </a:p>
          <a:p>
            <a:r>
              <a:rPr lang="ru-RU" sz="1100" dirty="0"/>
              <a:t>• Макароны из твердых сортов пшеницы, </a:t>
            </a:r>
            <a:r>
              <a:rPr lang="ru-RU" sz="1100" dirty="0" err="1"/>
              <a:t>цельнозерновые</a:t>
            </a:r>
            <a:r>
              <a:rPr lang="ru-RU" sz="1100" dirty="0"/>
              <a:t>. </a:t>
            </a:r>
          </a:p>
          <a:p>
            <a:r>
              <a:rPr lang="ru-RU" sz="1100" dirty="0"/>
              <a:t>• </a:t>
            </a:r>
            <a:r>
              <a:rPr lang="ru-RU" sz="1100" dirty="0" err="1"/>
              <a:t>Цельнозерновой</a:t>
            </a:r>
            <a:r>
              <a:rPr lang="ru-RU" sz="1100" dirty="0"/>
              <a:t>, отрубной хлеб. </a:t>
            </a:r>
          </a:p>
          <a:p>
            <a:r>
              <a:rPr lang="ru-RU" sz="1100" dirty="0"/>
              <a:t>• Фрукты, овощи, ягоды. Для максимальной пользы употреблять рекомендуется в сыром виде или после минимальной термической обработки. Важно сохранять структуру: не </a:t>
            </a:r>
            <a:r>
              <a:rPr lang="ru-RU" sz="1100" dirty="0" err="1"/>
              <a:t>пюрировать</a:t>
            </a:r>
            <a:r>
              <a:rPr lang="ru-RU" sz="1100" dirty="0"/>
              <a:t> (исключение: спелые бананы, виноград, манго, сладкие сорта тыквы, моркови, картофель, свёкла, кукуруза). </a:t>
            </a:r>
          </a:p>
          <a:p>
            <a:r>
              <a:rPr lang="ru-RU" sz="1100" dirty="0"/>
              <a:t>• Зелень в свежем виде. </a:t>
            </a:r>
          </a:p>
          <a:p>
            <a:r>
              <a:rPr lang="ru-RU" sz="1100" dirty="0"/>
              <a:t>• Бобовые: чечевица, нут, горох, фасоль, </a:t>
            </a:r>
            <a:r>
              <a:rPr lang="ru-RU" sz="1100" dirty="0" err="1"/>
              <a:t>маш</a:t>
            </a:r>
            <a:r>
              <a:rPr lang="ru-RU" sz="1100" dirty="0"/>
              <a:t>, бобы. </a:t>
            </a:r>
            <a:endParaRPr lang="ru-RU" sz="1100" dirty="0" smtClean="0"/>
          </a:p>
          <a:p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3638347" y="3290500"/>
            <a:ext cx="1867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ПРЕДПОЧТЕНИЕ ОТДАЁМ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572000" y="2495346"/>
            <a:ext cx="187830" cy="45719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NV\Desktop\доклад 26.02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72596"/>
            <a:ext cx="3240112" cy="21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3091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Для </a:t>
            </a:r>
            <a:r>
              <a:rPr lang="ru-RU" sz="1600" dirty="0"/>
              <a:t>того, чтобы научиться самостоятельно составлять сбалансированный и полноценный рацион питания, необходимо уметь сортировать продукты по группам.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Подойдите к холодильнику и откройте его.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i="1" dirty="0" smtClean="0"/>
              <a:t>Что </a:t>
            </a:r>
            <a:r>
              <a:rPr lang="ru-RU" sz="1600" i="1" dirty="0"/>
              <a:t>вы видите? Какие продукты?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dirty="0" smtClean="0"/>
              <a:t>Возьмите </a:t>
            </a:r>
            <a:r>
              <a:rPr lang="ru-RU" sz="1600" dirty="0"/>
              <a:t>листок бумаги и ручку. Разделите листок на равные </a:t>
            </a:r>
            <a:r>
              <a:rPr lang="ru-RU" sz="1600" dirty="0" smtClean="0"/>
              <a:t>графы, как показано ниже и </a:t>
            </a:r>
            <a:r>
              <a:rPr lang="ru-RU" sz="1600" dirty="0"/>
              <a:t>подпишите: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  <a:t>ПРАКТИКА.</a:t>
            </a:r>
            <a:b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  <a:t>«Холодильник».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51258"/>
              </p:ext>
            </p:extLst>
          </p:nvPr>
        </p:nvGraphicFramePr>
        <p:xfrm>
          <a:off x="179512" y="3933056"/>
          <a:ext cx="8784979" cy="1010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54997"/>
                <a:gridCol w="1254997"/>
                <a:gridCol w="1254997"/>
                <a:gridCol w="1254997"/>
                <a:gridCol w="1254997"/>
                <a:gridCol w="1254997"/>
                <a:gridCol w="12549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белки животного происхождения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белки растительного происхождения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жиры животного происхождения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жиры растительного происхождения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транс-жиры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простые углеводы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сложные углеводы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NV\Desktop\доклад 26.02\1000_F_248837554_guott4xVyNWiSR9hpfTZVrLGZNVXgF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/>
          <a:stretch/>
        </p:blipFill>
        <p:spPr bwMode="auto">
          <a:xfrm>
            <a:off x="6732240" y="764704"/>
            <a:ext cx="22875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330" y="515719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 теперь распределите всё содержимое своего холодильника в данную таблицу по преобладающему компоненту.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067944" y="2288704"/>
            <a:ext cx="2520280" cy="780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3434" y="5517232"/>
            <a:ext cx="8430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Например, в своём холодильнике вы увидели греческий густой йогурт «Простоквашино», пищевая ценность которого: ж - 2,0 г; б - 8,7 г; у - 2,5г., следовательно, учитывая преобладание белка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вы его записываете в столбец «белки животного происхождения».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NV\Desktop\доклад 26.02\59464fb94314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3"/>
          <a:stretch/>
        </p:blipFill>
        <p:spPr bwMode="auto">
          <a:xfrm>
            <a:off x="4078276" y="4123162"/>
            <a:ext cx="4958220" cy="25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NV\Desktop\доклад 26.02\Сообщение_(без_названия) (1)\593f30f32bdcfb91ebb10c6cc16a28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21212" cy="4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pic>
        <p:nvPicPr>
          <p:cNvPr id="6" name="Picture 3" descr="C:\Users\NV\Desktop\доклад 26.02\Сообщение_(без_названия) (1)\Screenshot_20260122_192925_org.telegram.messeng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20528" r="42626" b="57422"/>
          <a:stretch/>
        </p:blipFill>
        <p:spPr bwMode="auto">
          <a:xfrm>
            <a:off x="4173730" y="1303762"/>
            <a:ext cx="301534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6012160" y="364502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12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V\Desktop\доклад 26.02\chelkal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025"/>
            <a:ext cx="8795838" cy="67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640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82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454" y="1844823"/>
            <a:ext cx="882047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 smtClean="0"/>
              <a:t>Рекомендации </a:t>
            </a:r>
            <a:r>
              <a:rPr lang="ru-RU" sz="1400" i="1" dirty="0"/>
              <a:t>по добавленному сахару стали строже: никакое количество добавленного сахара не считается здоровой частью рациона. </a:t>
            </a:r>
            <a:endParaRPr lang="ru-RU" sz="1400" i="1" dirty="0" smtClean="0"/>
          </a:p>
          <a:p>
            <a:pPr marL="0" indent="0">
              <a:buNone/>
            </a:pPr>
            <a:r>
              <a:rPr lang="ru-RU" sz="1400" i="1" dirty="0" smtClean="0"/>
              <a:t>На </a:t>
            </a:r>
            <a:r>
              <a:rPr lang="ru-RU" sz="1400" i="1" dirty="0"/>
              <a:t>практике ограничение предлагается по каждому приёму </a:t>
            </a:r>
            <a:r>
              <a:rPr lang="ru-RU" sz="1400" i="1" dirty="0" smtClean="0"/>
              <a:t>пищи - не </a:t>
            </a:r>
            <a:r>
              <a:rPr lang="ru-RU" sz="1400" i="1" dirty="0"/>
              <a:t>более 10 г сахара за один приём. </a:t>
            </a:r>
          </a:p>
          <a:p>
            <a:pPr marL="0" indent="0">
              <a:buNone/>
            </a:pPr>
            <a:r>
              <a:rPr lang="ru-RU" sz="1400" b="1" i="1" dirty="0" smtClean="0"/>
              <a:t> 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pic>
        <p:nvPicPr>
          <p:cNvPr id="6" name="Picture 9" descr="C:\Users\NV\Desktop\доклад 26.02\Сообщение_(без_названия) (1)\Screenshot_20260122_194622_org.telegram.messen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19408" r="43254" b="58768"/>
          <a:stretch/>
        </p:blipFill>
        <p:spPr bwMode="auto">
          <a:xfrm>
            <a:off x="323528" y="2780929"/>
            <a:ext cx="3928504" cy="37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340768"/>
            <a:ext cx="56880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Ограничение сахара в рационе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NV\Desktop\доклад 26.02\131997473_7394033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"/>
          <a:stretch/>
        </p:blipFill>
        <p:spPr bwMode="auto">
          <a:xfrm>
            <a:off x="4573855" y="2798320"/>
            <a:ext cx="4045941" cy="38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NV\Desktop\доклад 26.02\Сообщение_(без_названия) (1)\IMG_20260122_172050_1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32324" r="144" b="10548"/>
          <a:stretch/>
        </p:blipFill>
        <p:spPr bwMode="auto">
          <a:xfrm>
            <a:off x="259980" y="5001614"/>
            <a:ext cx="2458096" cy="17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NV\Desktop\доклад 26.02\Сообщение_(без_названия)\Screenshot_20260219_164719_org.telegram.messeng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9" b="32899"/>
          <a:stretch/>
        </p:blipFill>
        <p:spPr bwMode="auto">
          <a:xfrm>
            <a:off x="2761021" y="5028389"/>
            <a:ext cx="2186175" cy="17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+mj-lt"/>
                <a:cs typeface="Arial" pitchFamily="34" charset="0"/>
              </a:rPr>
              <a:t>ПИРАМИДА ПИТАНИЯ 2026г.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pic>
        <p:nvPicPr>
          <p:cNvPr id="2058" name="Picture 10" descr="C:\Users\NV\Desktop\доклад 26.02\sol-v-produktax-t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3" y="2997000"/>
            <a:ext cx="4105451" cy="20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NV\Desktop\доклад 26.02\Сообщение_(без_названия)\f4648672e65eb8f84c6913af58f2af4f_edit_558397652182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925954"/>
            <a:ext cx="2511087" cy="38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713" y="1710100"/>
            <a:ext cx="8703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/>
              <a:t>Роспотребнадзор</a:t>
            </a:r>
            <a:r>
              <a:rPr lang="ru-RU" sz="1400" i="1" dirty="0"/>
              <a:t> напоминает, что около 80% соли, которую человек потребляет ежедневно, приходится на так называемую «скрытую соль». Что такое «скрытая» соль? Эта та соль, которая скрывается в обработанных пищевых продуктах, таких как хлеб, печенье, сухие завтраки, колбасы, чипсы и так далее</a:t>
            </a:r>
            <a:r>
              <a:rPr lang="ru-RU" sz="1400" i="1" dirty="0" smtClean="0"/>
              <a:t>.</a:t>
            </a:r>
          </a:p>
          <a:p>
            <a:endParaRPr lang="ru-RU" sz="1400" i="1" dirty="0"/>
          </a:p>
          <a:p>
            <a:r>
              <a:rPr lang="ru-RU" sz="1400" i="1" dirty="0"/>
              <a:t>Только 20% от общего количества потребляемой нами соли приходится непосредственно на саму соль, которую мы добавляем в процессе приготовления пищи или за столом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1340768"/>
            <a:ext cx="56880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Ограничение </a:t>
            </a:r>
            <a:r>
              <a:rPr lang="ru-RU" b="1" dirty="0" smtClean="0">
                <a:solidFill>
                  <a:srgbClr val="C00000"/>
                </a:solidFill>
              </a:rPr>
              <a:t>соли </a:t>
            </a:r>
            <a:r>
              <a:rPr lang="ru-RU" b="1" dirty="0">
                <a:solidFill>
                  <a:srgbClr val="C00000"/>
                </a:solidFill>
              </a:rPr>
              <a:t>в рационе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V\Desktop\доклад 26.02\Сообщение_(без_названия)\d586ba78744f3342c2ded8d211c563da_edit_123292365212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72" y="2780928"/>
            <a:ext cx="2899837" cy="38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80</a:t>
            </a:r>
            <a:r>
              <a:rPr lang="ru-RU" sz="2000" dirty="0">
                <a:solidFill>
                  <a:srgbClr val="00B050"/>
                </a:solidFill>
              </a:rPr>
              <a:t>% рациона – продукты, которые обогатят твой организм витаминами, минералами, необходимыми структурными веществами, энергией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20% рациона – продукты «для души», которые возможно, пользы и не принесут, но зато принесут удовольствие и удовлетворение «в моменте»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  <a:t>ПРАКТИКА.</a:t>
            </a:r>
            <a:b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  <a:t>«Здоровое отношение с едой».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14496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 ИСКЛЮЧАЯ СВОИ ЛЮБИМЫЕ «ВКУСНЯШКИ» МОЖНО СОХРАНИТЬ СВОЁ ЗДОРОВЬЕ, СВОЙ НОРМАЛЬНЫЙ ВЕС БЕЗ ДИЕТ И ОГРАНИЧЕНИЙ.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6327" y="5084157"/>
            <a:ext cx="91440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 </a:t>
            </a:r>
            <a:r>
              <a:rPr lang="ru-RU" dirty="0">
                <a:solidFill>
                  <a:schemeClr val="tx1"/>
                </a:solidFill>
              </a:rPr>
              <a:t>«ХОРОШИХ» И «ПЛОХИХ» ПРОДУКТОВ</a:t>
            </a:r>
            <a:r>
              <a:rPr lang="ru-RU" dirty="0" smtClean="0">
                <a:solidFill>
                  <a:schemeClr val="tx1"/>
                </a:solidFill>
              </a:rPr>
              <a:t>. ВАЖНО </a:t>
            </a:r>
            <a:r>
              <a:rPr lang="ru-RU" dirty="0">
                <a:solidFill>
                  <a:schemeClr val="tx1"/>
                </a:solidFill>
              </a:rPr>
              <a:t>–СОБЛЮДЕНИЕ БАЛАНСА</a:t>
            </a:r>
          </a:p>
        </p:txBody>
      </p:sp>
    </p:spTree>
    <p:extLst>
      <p:ext uri="{BB962C8B-B14F-4D97-AF65-F5344CB8AC3E}">
        <p14:creationId xmlns:p14="http://schemas.microsoft.com/office/powerpoint/2010/main" val="5070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6200000">
            <a:off x="3035063" y="3838470"/>
            <a:ext cx="4369003" cy="108012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</a:rPr>
              <a:t>  Внимательно читайте этикетки на содержание добавленных сахаров, </a:t>
            </a:r>
            <a:r>
              <a:rPr lang="ru-RU" sz="1800" dirty="0" smtClean="0">
                <a:solidFill>
                  <a:schemeClr val="tx1"/>
                </a:solidFill>
              </a:rPr>
              <a:t>соли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и насыщенных жиров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122" name="Picture 2" descr="C:\Users\NV\Desktop\доклад 26.02\Сообщение_(без_названия)\5243439421b1da7aec4968981b7a386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4"/>
          <a:stretch/>
        </p:blipFill>
        <p:spPr bwMode="auto">
          <a:xfrm>
            <a:off x="287153" y="2132856"/>
            <a:ext cx="3834426" cy="44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V\Desktop\доклад 26.02\Сообщение_(без_названия)\348f3ef8edbdc01c180cf2640e200d6f_edit_147317894593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38908"/>
            <a:ext cx="2443976" cy="36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V\Desktop\доклад 26.02\органические-фрукты-и-овощи-видимые-сверху-панорамные-свежие-235948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17677"/>
          <a:stretch/>
        </p:blipFill>
        <p:spPr bwMode="auto">
          <a:xfrm>
            <a:off x="4241493" y="180428"/>
            <a:ext cx="4803353" cy="19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94977"/>
            <a:ext cx="4572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Сфокусируйтесь на долгосрочных привычках,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а не на краткосрочных диетах.</a:t>
            </a:r>
          </a:p>
        </p:txBody>
      </p:sp>
    </p:spTree>
    <p:extLst>
      <p:ext uri="{BB962C8B-B14F-4D97-AF65-F5344CB8AC3E}">
        <p14:creationId xmlns:p14="http://schemas.microsoft.com/office/powerpoint/2010/main" val="33157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+mj-lt"/>
                <a:cs typeface="Arial" pitchFamily="34" charset="0"/>
              </a:rPr>
              <a:t>Режим питания.</a:t>
            </a:r>
            <a:endParaRPr lang="ru-RU" dirty="0">
              <a:latin typeface="+mj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cs typeface="Arial" pitchFamily="34" charset="0"/>
              </a:rPr>
              <a:t>Режим </a:t>
            </a:r>
            <a:r>
              <a:rPr lang="ru-RU" b="1" dirty="0">
                <a:cs typeface="Arial" pitchFamily="34" charset="0"/>
              </a:rPr>
              <a:t>питания </a:t>
            </a:r>
            <a:r>
              <a:rPr lang="ru-RU" dirty="0">
                <a:cs typeface="Arial" pitchFamily="34" charset="0"/>
              </a:rPr>
              <a:t>обеспечивает эффективную работу пищеварительной системы, нормальное усвоение пищи, оптимальный обмен веществ, а также помогает выработать культуру употребления пищи</a:t>
            </a:r>
            <a:r>
              <a:rPr lang="ru-RU" dirty="0" smtClean="0"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cs typeface="Arial" pitchFamily="34" charset="0"/>
              </a:rPr>
              <a:t/>
            </a:r>
            <a:br>
              <a:rPr lang="ru-RU" dirty="0">
                <a:cs typeface="Arial" pitchFamily="34" charset="0"/>
              </a:rPr>
            </a:br>
            <a:r>
              <a:rPr lang="ru-RU" b="1" dirty="0">
                <a:cs typeface="Arial" pitchFamily="34" charset="0"/>
              </a:rPr>
              <a:t>Режим питания складывается из:</a:t>
            </a:r>
            <a:r>
              <a:rPr lang="ru-RU" dirty="0">
                <a:cs typeface="Arial" pitchFamily="34" charset="0"/>
              </a:rPr>
              <a:t/>
            </a:r>
            <a:br>
              <a:rPr lang="ru-RU" dirty="0">
                <a:cs typeface="Arial" pitchFamily="34" charset="0"/>
              </a:rPr>
            </a:br>
            <a:r>
              <a:rPr lang="ru-RU" b="1" dirty="0">
                <a:cs typeface="Arial" pitchFamily="34" charset="0"/>
              </a:rPr>
              <a:t>■ </a:t>
            </a:r>
            <a:r>
              <a:rPr lang="ru-RU" dirty="0">
                <a:cs typeface="Arial" pitchFamily="34" charset="0"/>
              </a:rPr>
              <a:t>кратности </a:t>
            </a:r>
            <a:r>
              <a:rPr lang="ru-RU" dirty="0" smtClean="0">
                <a:cs typeface="Arial" pitchFamily="34" charset="0"/>
              </a:rPr>
              <a:t>приёмов </a:t>
            </a:r>
            <a:r>
              <a:rPr lang="ru-RU" dirty="0">
                <a:cs typeface="Arial" pitchFamily="34" charset="0"/>
              </a:rPr>
              <a:t>пищи,</a:t>
            </a:r>
            <a:br>
              <a:rPr lang="ru-RU" dirty="0">
                <a:cs typeface="Arial" pitchFamily="34" charset="0"/>
              </a:rPr>
            </a:br>
            <a:r>
              <a:rPr lang="ru-RU" b="1" dirty="0">
                <a:cs typeface="Arial" pitchFamily="34" charset="0"/>
              </a:rPr>
              <a:t>■ </a:t>
            </a:r>
            <a:r>
              <a:rPr lang="ru-RU" dirty="0">
                <a:cs typeface="Arial" pitchFamily="34" charset="0"/>
              </a:rPr>
              <a:t>интервалов между </a:t>
            </a:r>
            <a:r>
              <a:rPr lang="ru-RU" dirty="0" smtClean="0">
                <a:cs typeface="Arial" pitchFamily="34" charset="0"/>
              </a:rPr>
              <a:t>приёмами </a:t>
            </a:r>
            <a:r>
              <a:rPr lang="ru-RU" dirty="0">
                <a:cs typeface="Arial" pitchFamily="34" charset="0"/>
              </a:rPr>
              <a:t>пищи</a:t>
            </a:r>
            <a:br>
              <a:rPr lang="ru-RU" dirty="0">
                <a:cs typeface="Arial" pitchFamily="34" charset="0"/>
              </a:rPr>
            </a:br>
            <a:r>
              <a:rPr lang="ru-RU" b="1" dirty="0">
                <a:cs typeface="Arial" pitchFamily="34" charset="0"/>
              </a:rPr>
              <a:t>■ </a:t>
            </a:r>
            <a:r>
              <a:rPr lang="ru-RU" dirty="0" smtClean="0">
                <a:cs typeface="Arial" pitchFamily="34" charset="0"/>
              </a:rPr>
              <a:t>времени приёма </a:t>
            </a:r>
            <a:r>
              <a:rPr lang="ru-RU" dirty="0">
                <a:cs typeface="Arial" pitchFamily="34" charset="0"/>
              </a:rPr>
              <a:t>пищи</a:t>
            </a:r>
            <a:br>
              <a:rPr lang="ru-RU" dirty="0">
                <a:cs typeface="Arial" pitchFamily="34" charset="0"/>
              </a:rPr>
            </a:br>
            <a:r>
              <a:rPr lang="ru-RU" b="1" dirty="0">
                <a:cs typeface="Arial" pitchFamily="34" charset="0"/>
              </a:rPr>
              <a:t>■ </a:t>
            </a:r>
            <a:r>
              <a:rPr lang="ru-RU" dirty="0">
                <a:cs typeface="Arial" pitchFamily="34" charset="0"/>
              </a:rPr>
              <a:t>распределением калорийности </a:t>
            </a:r>
            <a:endParaRPr lang="ru-RU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cs typeface="Arial" pitchFamily="34" charset="0"/>
              </a:rPr>
              <a:t>по приёмам пищи</a:t>
            </a:r>
          </a:p>
          <a:p>
            <a:pPr marL="0" indent="0">
              <a:buNone/>
            </a:pPr>
            <a:endParaRPr lang="ru-RU" dirty="0" smtClean="0"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cs typeface="Arial" pitchFamily="34" charset="0"/>
              </a:rPr>
              <a:t/>
            </a:r>
            <a:br>
              <a:rPr lang="ru-RU" dirty="0">
                <a:cs typeface="Arial" pitchFamily="34" charset="0"/>
              </a:rPr>
            </a:br>
            <a:r>
              <a:rPr lang="ru-RU" b="1" dirty="0" smtClean="0">
                <a:cs typeface="Arial" pitchFamily="34" charset="0"/>
              </a:rPr>
              <a:t>Оптимально для здорового человека:</a:t>
            </a:r>
          </a:p>
          <a:p>
            <a:pPr marL="0" indent="0">
              <a:buNone/>
            </a:pPr>
            <a:r>
              <a:rPr lang="ru-RU" b="1" dirty="0" smtClean="0">
                <a:cs typeface="Arial" pitchFamily="34" charset="0"/>
              </a:rPr>
              <a:t>3-5 </a:t>
            </a:r>
            <a:r>
              <a:rPr lang="ru-RU" b="1" dirty="0">
                <a:cs typeface="Arial" pitchFamily="34" charset="0"/>
              </a:rPr>
              <a:t>разовое питание с 3-4 </a:t>
            </a:r>
            <a:r>
              <a:rPr lang="ru-RU" b="1" dirty="0" smtClean="0">
                <a:cs typeface="Arial" pitchFamily="34" charset="0"/>
              </a:rPr>
              <a:t>часовыми </a:t>
            </a:r>
          </a:p>
          <a:p>
            <a:pPr marL="0" indent="0">
              <a:buNone/>
            </a:pPr>
            <a:r>
              <a:rPr lang="ru-RU" b="1" dirty="0" smtClean="0">
                <a:cs typeface="Arial" pitchFamily="34" charset="0"/>
              </a:rPr>
              <a:t>промежутками</a:t>
            </a:r>
            <a:r>
              <a:rPr lang="ru-RU" b="1" dirty="0">
                <a:cs typeface="Arial" pitchFamily="34" charset="0"/>
              </a:rPr>
              <a:t>:</a:t>
            </a:r>
            <a:r>
              <a:rPr lang="ru-RU" dirty="0">
                <a:cs typeface="Arial" pitchFamily="34" charset="0"/>
              </a:rPr>
              <a:t> завтрак, обед, ужин и </a:t>
            </a:r>
            <a:r>
              <a:rPr lang="ru-RU" dirty="0" smtClean="0">
                <a:cs typeface="Arial" pitchFamily="34" charset="0"/>
              </a:rPr>
              <a:t>1-2 перекуса </a:t>
            </a:r>
            <a:r>
              <a:rPr lang="ru-RU" dirty="0">
                <a:cs typeface="Arial" pitchFamily="34" charset="0"/>
              </a:rPr>
              <a:t>между ними</a:t>
            </a:r>
            <a:r>
              <a:rPr lang="ru-RU" dirty="0" smtClean="0"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6146" name="Picture 2" descr="C:\Users\NV\Desktop\доклад 26.02\96fd9a300ff3eae76ac4bb08db85c0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r="3671" b="12331"/>
          <a:stretch/>
        </p:blipFill>
        <p:spPr bwMode="auto">
          <a:xfrm>
            <a:off x="5364088" y="2329484"/>
            <a:ext cx="3384376" cy="33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2621"/>
            <a:ext cx="8229600" cy="921341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C00000"/>
                </a:solidFill>
              </a:rPr>
              <a:t>ОСНОВНЫЕ </a:t>
            </a:r>
            <a:r>
              <a:rPr lang="ru-RU" sz="3200" dirty="0" smtClean="0">
                <a:solidFill>
                  <a:srgbClr val="C00000"/>
                </a:solidFill>
              </a:rPr>
              <a:t>ВЫВОДЫ.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NV\Desktop\доклад 26.02\Сообщение_(без_названия)\aafcfd5f3235c8b608918bbbd475e46a_edit_55826546985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13030"/>
            <a:ext cx="3744416" cy="66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 smtClean="0">
                <a:solidFill>
                  <a:srgbClr val="C00000"/>
                </a:solidFill>
              </a:rPr>
              <a:t>→ </a:t>
            </a:r>
            <a:r>
              <a:rPr lang="ru-RU" sz="1000" dirty="0">
                <a:solidFill>
                  <a:srgbClr val="C00000"/>
                </a:solidFill>
              </a:rPr>
              <a:t>Завтрак должен быть (есть мизерная группа людей исключение).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Завтрак должен быть ранним (в первый час после пробуждения).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Обед должен состоятся до 15.00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На обед можно всё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Ужин должен быть легкоперевариваемым.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Ужин должен быть не позднее, чем за 3 часа до сна.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И завтрак, и обед, и ужин должны сочетать в себе все 3 вида </a:t>
            </a:r>
            <a:r>
              <a:rPr lang="ru-RU" sz="1000" dirty="0" err="1">
                <a:solidFill>
                  <a:srgbClr val="C00000"/>
                </a:solidFill>
              </a:rPr>
              <a:t>макронутриентов</a:t>
            </a:r>
            <a:r>
              <a:rPr lang="ru-RU" sz="1000" dirty="0">
                <a:solidFill>
                  <a:srgbClr val="C00000"/>
                </a:solidFill>
              </a:rPr>
              <a:t>: белки, жиры, углеводы.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При длительных промежутках между завтраком и обедом, обедом и </a:t>
            </a:r>
            <a:r>
              <a:rPr lang="ru-RU" sz="1000" dirty="0" smtClean="0">
                <a:solidFill>
                  <a:srgbClr val="C00000"/>
                </a:solidFill>
              </a:rPr>
              <a:t>ужином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rgbClr val="C00000"/>
                </a:solidFill>
              </a:rPr>
              <a:t> </a:t>
            </a:r>
            <a:r>
              <a:rPr lang="ru-RU" sz="1000" dirty="0">
                <a:solidFill>
                  <a:srgbClr val="C00000"/>
                </a:solidFill>
              </a:rPr>
              <a:t>(более 3,5 – 4 часов) необходимо сделать перекус.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Не терпите голод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Употребляйте достаточное количество жидкости (согласно рекомендациям ВОЗ </a:t>
            </a:r>
            <a:endParaRPr lang="ru-RU" sz="1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000" dirty="0" smtClean="0">
                <a:solidFill>
                  <a:srgbClr val="C00000"/>
                </a:solidFill>
              </a:rPr>
              <a:t>не </a:t>
            </a:r>
            <a:r>
              <a:rPr lang="ru-RU" sz="1000" dirty="0">
                <a:solidFill>
                  <a:srgbClr val="C00000"/>
                </a:solidFill>
              </a:rPr>
              <a:t>менее 30 мл на 1 кг НОРМАЛЬНОГО ВЕСА)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Употребляйте продукты, содержащие клетчатку ежедневно (не менее 20 г. клетчатки)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Добавьте в недельный рацион ферментированные продукты: квашеная капуста</a:t>
            </a:r>
            <a:r>
              <a:rPr lang="ru-RU" sz="1000" dirty="0" smtClean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rgbClr val="C00000"/>
                </a:solidFill>
              </a:rPr>
              <a:t> </a:t>
            </a:r>
            <a:r>
              <a:rPr lang="ru-RU" sz="1000" dirty="0">
                <a:solidFill>
                  <a:srgbClr val="C00000"/>
                </a:solidFill>
              </a:rPr>
              <a:t>хлебный квас, чайный гриб/</a:t>
            </a:r>
            <a:r>
              <a:rPr lang="ru-RU" sz="1000" dirty="0" err="1">
                <a:solidFill>
                  <a:srgbClr val="C00000"/>
                </a:solidFill>
              </a:rPr>
              <a:t>комбуча</a:t>
            </a:r>
            <a:r>
              <a:rPr lang="ru-RU" sz="1000" dirty="0">
                <a:solidFill>
                  <a:srgbClr val="C00000"/>
                </a:solidFill>
              </a:rPr>
              <a:t>, оливки, </a:t>
            </a:r>
            <a:r>
              <a:rPr lang="ru-RU" sz="1000" dirty="0" err="1">
                <a:solidFill>
                  <a:srgbClr val="C00000"/>
                </a:solidFill>
              </a:rPr>
              <a:t>кимчи</a:t>
            </a:r>
            <a:r>
              <a:rPr lang="ru-RU" sz="1000" dirty="0">
                <a:solidFill>
                  <a:srgbClr val="C00000"/>
                </a:solidFill>
              </a:rPr>
              <a:t>, кефир.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Отдавайте предпочтение сезонным продуктам.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Употребляйте овощи на завтрак, обед и ужин (в сыром, тушеном, запечённом виде, </a:t>
            </a:r>
            <a:endParaRPr lang="ru-RU" sz="1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000" dirty="0" smtClean="0">
                <a:solidFill>
                  <a:srgbClr val="C00000"/>
                </a:solidFill>
              </a:rPr>
              <a:t>приготовленные </a:t>
            </a:r>
            <a:r>
              <a:rPr lang="ru-RU" sz="1000" dirty="0">
                <a:solidFill>
                  <a:srgbClr val="C00000"/>
                </a:solidFill>
              </a:rPr>
              <a:t>на пару/гриле)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Не бойтесь фруктов! Их можно и нужно употреблять в пищу. И да, даже вечером. 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rgbClr val="C00000"/>
                </a:solidFill>
              </a:rPr>
              <a:t>→ </a:t>
            </a:r>
            <a:r>
              <a:rPr lang="ru-RU" sz="1000" dirty="0">
                <a:solidFill>
                  <a:srgbClr val="C00000"/>
                </a:solidFill>
              </a:rPr>
              <a:t>Используйте йодированную соль при приготовлении блюд.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Разнообразие вкусов, ароматов, текстур, температур поможет получить большее удовольствие </a:t>
            </a:r>
            <a:endParaRPr lang="ru-RU" sz="1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000" dirty="0" smtClean="0">
                <a:solidFill>
                  <a:srgbClr val="C00000"/>
                </a:solidFill>
              </a:rPr>
              <a:t>и </a:t>
            </a:r>
            <a:r>
              <a:rPr lang="ru-RU" sz="1000" dirty="0">
                <a:solidFill>
                  <a:srgbClr val="C00000"/>
                </a:solidFill>
              </a:rPr>
              <a:t>удовлетворения от приёма пищи.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Используйте специи – добавьте вкусов в привычные блюда!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Ешьте медленно, наслаждайтесь едой.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Планируйте свой дневной рацион заранее.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Ешьте регулярно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Используйте правило ладони и/или правило тарелки при составлении своей порции.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Не изнуряйте себя диетами без медицинских показаний. Помните, запреты ведут к </a:t>
            </a:r>
            <a:r>
              <a:rPr lang="ru-RU" sz="1000" dirty="0" smtClean="0">
                <a:solidFill>
                  <a:srgbClr val="C00000"/>
                </a:solidFill>
              </a:rPr>
              <a:t>срывам </a:t>
            </a:r>
            <a:r>
              <a:rPr lang="ru-RU" sz="1000" dirty="0">
                <a:solidFill>
                  <a:srgbClr val="C00000"/>
                </a:solidFill>
              </a:rPr>
              <a:t>и неправильному пищевому поведению.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Наслаждайтесь тем, что едите. Делайте осознанный и здоровый выбор.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Не считайте калории, не зацикливайтесь на еде.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→ Будьте физически активны. </a:t>
            </a:r>
          </a:p>
        </p:txBody>
      </p:sp>
    </p:spTree>
    <p:extLst>
      <p:ext uri="{BB962C8B-B14F-4D97-AF65-F5344CB8AC3E}">
        <p14:creationId xmlns:p14="http://schemas.microsoft.com/office/powerpoint/2010/main" val="30696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4562" y="723112"/>
            <a:ext cx="9144000" cy="197281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ВИДЕЛА СЧАСТЛИВЫХ ЛЮДЕЙ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ГОЛОДНЫХ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СРЕДИ НИХ НЕ БЫЛО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195" name="Picture 3" descr="C:\Users\NV\Desktop\доклад 26.02\Сообщение_(без_названия)\e21d1622dfb0ab87893b01dfdbf8f5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4" b="14450"/>
          <a:stretch/>
        </p:blipFill>
        <p:spPr bwMode="auto">
          <a:xfrm>
            <a:off x="171168" y="2852936"/>
            <a:ext cx="4161616" cy="36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NV\Desktop\доклад 26.02\Сообщение_(без_названия)\c1876db52cb5e5359e0db2ecad33c52d_edit_558541109728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9" b="1819"/>
          <a:stretch/>
        </p:blipFill>
        <p:spPr bwMode="auto">
          <a:xfrm>
            <a:off x="6788052" y="13821"/>
            <a:ext cx="2281386" cy="348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V\Desktop\доклад 26.02\Сообщение_(без_названия)\12c6a3c422c07841514a171d0cb2d6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6" r="6195" b="27527"/>
          <a:stretch/>
        </p:blipFill>
        <p:spPr bwMode="auto">
          <a:xfrm>
            <a:off x="4361428" y="2846488"/>
            <a:ext cx="2874867" cy="19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NV\Desktop\доклад 26.02\Сообщение_(без_названия)\e60113d534f70c07b17f639d6eb8ad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2" b="20910"/>
          <a:stretch/>
        </p:blipFill>
        <p:spPr bwMode="auto">
          <a:xfrm>
            <a:off x="4379579" y="4834759"/>
            <a:ext cx="2856716" cy="16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NV\Desktop\доклад 26.02\Сообщение_(без_названия)\99e73e038cc298a63eb62b242f6d478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94" y="3933056"/>
            <a:ext cx="1761134" cy="21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242078">
            <a:off x="2921122" y="2211668"/>
            <a:ext cx="51283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106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+mj-lt"/>
                <a:cs typeface="Arial" pitchFamily="34" charset="0"/>
              </a:rPr>
              <a:t>ЗАВТРАК</a:t>
            </a:r>
            <a:endParaRPr lang="ru-RU" sz="3200" dirty="0">
              <a:latin typeface="+mj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2475"/>
            <a:ext cx="8229600" cy="1468759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НЕОБХОДИМ!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и не ЗАВТРА…, 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СЕГОДНЯ и ВСЕМ</a:t>
            </a:r>
            <a:r>
              <a:rPr lang="ru-RU" b="1" dirty="0"/>
              <a:t>. </a:t>
            </a:r>
            <a:endParaRPr lang="ru-RU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Помните </a:t>
            </a:r>
            <a:r>
              <a:rPr lang="ru-RU" i="1" dirty="0"/>
              <a:t>поговорку: «ЗАВТРАК СЪЕШЬ САМ…»?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Это не пустые слова! 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90823" y="1900301"/>
            <a:ext cx="4158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• </a:t>
            </a:r>
            <a:r>
              <a:rPr lang="ru-RU" i="1" dirty="0"/>
              <a:t>вкусный </a:t>
            </a:r>
          </a:p>
          <a:p>
            <a:pPr algn="r"/>
            <a:r>
              <a:rPr lang="ru-RU" i="1" dirty="0"/>
              <a:t>• сытный </a:t>
            </a:r>
          </a:p>
          <a:p>
            <a:pPr algn="r"/>
            <a:r>
              <a:rPr lang="ru-RU" i="1" dirty="0"/>
              <a:t>• питательный </a:t>
            </a:r>
          </a:p>
          <a:p>
            <a:pPr algn="r"/>
            <a:r>
              <a:rPr lang="ru-RU" i="1" dirty="0"/>
              <a:t>• бодрящий </a:t>
            </a:r>
          </a:p>
          <a:p>
            <a:pPr algn="r"/>
            <a:r>
              <a:rPr lang="ru-RU" i="1" dirty="0"/>
              <a:t>• аппетитный </a:t>
            </a:r>
          </a:p>
          <a:p>
            <a:pPr algn="r"/>
            <a:r>
              <a:rPr lang="ru-RU" i="1" dirty="0"/>
              <a:t>• горячий </a:t>
            </a:r>
          </a:p>
          <a:p>
            <a:pPr algn="r"/>
            <a:r>
              <a:rPr lang="ru-RU" i="1" dirty="0"/>
              <a:t>• неспешный </a:t>
            </a:r>
          </a:p>
          <a:p>
            <a:pPr algn="r"/>
            <a:r>
              <a:rPr lang="ru-RU" i="1" dirty="0"/>
              <a:t>• семейный </a:t>
            </a:r>
          </a:p>
          <a:p>
            <a:pPr algn="r"/>
            <a:r>
              <a:rPr lang="ru-RU" i="1" dirty="0"/>
              <a:t>• ежедневный </a:t>
            </a:r>
          </a:p>
          <a:p>
            <a:pPr algn="r"/>
            <a:r>
              <a:rPr lang="ru-RU" i="1" dirty="0"/>
              <a:t>• здоровый </a:t>
            </a:r>
          </a:p>
          <a:p>
            <a:pPr algn="r"/>
            <a:r>
              <a:rPr lang="ru-RU" i="1" dirty="0"/>
              <a:t>• любимый </a:t>
            </a:r>
          </a:p>
          <a:p>
            <a:pPr algn="r"/>
            <a:r>
              <a:rPr lang="ru-RU" i="1" dirty="0"/>
              <a:t>• домашний </a:t>
            </a:r>
          </a:p>
          <a:p>
            <a:pPr algn="r"/>
            <a:r>
              <a:rPr lang="ru-RU" i="1" dirty="0"/>
              <a:t>• спокойный </a:t>
            </a:r>
          </a:p>
          <a:p>
            <a:pPr algn="r"/>
            <a:r>
              <a:rPr lang="ru-RU" i="1" dirty="0"/>
              <a:t>• легкий </a:t>
            </a:r>
          </a:p>
          <a:p>
            <a:pPr algn="r"/>
            <a:r>
              <a:rPr lang="ru-RU" i="1" dirty="0"/>
              <a:t>• сбалансированный </a:t>
            </a:r>
          </a:p>
        </p:txBody>
      </p:sp>
      <p:sp>
        <p:nvSpPr>
          <p:cNvPr id="5" name="Прямоугольник 4"/>
          <p:cNvSpPr/>
          <p:nvPr/>
        </p:nvSpPr>
        <p:spPr>
          <a:xfrm rot="16639918">
            <a:off x="4504820" y="3313539"/>
            <a:ext cx="4530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КАКОЙ ЖЕ ОН, ИДЕАЛЬНЫЙ ЗАВТРАК?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303492"/>
            <a:ext cx="208823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cs typeface="Arial" pitchFamily="34" charset="0"/>
              </a:rPr>
              <a:t>ЗАВТРАК ЯВЛЯЕТСЯ ЛУЧШЕЙ ПРОФИЛАКТИКОЙ НЕРАЦИОНАЛЬНОГО ПИТАНИЯВ ТЕЧЕНИЕ ДНЯ, ПЕРЕЕДАНИЯ И РАЗВИТИЯ ПИЩЕВОЙ ЗАВИСИМОСТИ</a:t>
            </a:r>
          </a:p>
        </p:txBody>
      </p:sp>
      <p:pic>
        <p:nvPicPr>
          <p:cNvPr id="7170" name="Picture 2" descr="C:\Users\NV\Desktop\доклад 26.02\9663f93f1d25a894f7042ca77776f0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" b="2612"/>
          <a:stretch/>
        </p:blipFill>
        <p:spPr bwMode="auto">
          <a:xfrm>
            <a:off x="2483768" y="2636912"/>
            <a:ext cx="3738950" cy="36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79" y="3428999"/>
            <a:ext cx="45529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0" t="-997" b="1"/>
          <a:stretch/>
        </p:blipFill>
        <p:spPr bwMode="auto">
          <a:xfrm rot="2695805">
            <a:off x="667425" y="3026758"/>
            <a:ext cx="2852438" cy="2748935"/>
          </a:xfrm>
          <a:prstGeom prst="roundRect">
            <a:avLst>
              <a:gd name="adj" fmla="val 1847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586" y="1124744"/>
            <a:ext cx="8229600" cy="2980928"/>
          </a:xfrm>
        </p:spPr>
        <p:txBody>
          <a:bodyPr>
            <a:noAutofit/>
          </a:bodyPr>
          <a:lstStyle/>
          <a:p>
            <a:endParaRPr lang="ru-RU" sz="1400" dirty="0"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cs typeface="Arial" pitchFamily="34" charset="0"/>
              </a:rPr>
              <a:t>Это </a:t>
            </a:r>
            <a:r>
              <a:rPr lang="ru-RU" sz="1400" dirty="0">
                <a:cs typeface="Arial" pitchFamily="34" charset="0"/>
              </a:rPr>
              <a:t>тот самый перекус между ранним завтраком и отсроченным обедом. </a:t>
            </a:r>
          </a:p>
          <a:p>
            <a:pPr marL="0" indent="0">
              <a:buNone/>
            </a:pPr>
            <a:r>
              <a:rPr lang="ru-RU" sz="1400" dirty="0">
                <a:cs typeface="Arial" pitchFamily="34" charset="0"/>
              </a:rPr>
              <a:t>Первый перекус – лучшее время для фруктов </a:t>
            </a:r>
            <a:endParaRPr lang="ru-RU" sz="1400" dirty="0" smtClean="0">
              <a:cs typeface="Arial" pitchFamily="34" charset="0"/>
            </a:endParaRPr>
          </a:p>
          <a:p>
            <a:pPr marL="0" indent="0">
              <a:buNone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ВАЖНОЕ ПРАВИЛО: ЛУЧШЕ ВСЕГО УПОТРЕБЛЯТЬ ФРУКТ В ЦЕЛОМ ВИДЕ, НЕ ПЮРЕ, НЕ СОК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cs typeface="Arial" pitchFamily="34" charset="0"/>
              </a:rPr>
              <a:t>Можно сочетать фрукты: </a:t>
            </a:r>
          </a:p>
          <a:p>
            <a:pPr marL="0" indent="0">
              <a:buNone/>
            </a:pPr>
            <a:r>
              <a:rPr lang="ru-RU" sz="1400" dirty="0">
                <a:cs typeface="Arial" pitchFamily="34" charset="0"/>
              </a:rPr>
              <a:t>• </a:t>
            </a:r>
            <a:r>
              <a:rPr lang="ru-RU" sz="1400" i="1" dirty="0">
                <a:cs typeface="Arial" pitchFamily="34" charset="0"/>
              </a:rPr>
              <a:t>с орехами </a:t>
            </a:r>
          </a:p>
          <a:p>
            <a:pPr marL="0" indent="0">
              <a:buNone/>
            </a:pPr>
            <a:r>
              <a:rPr lang="ru-RU" sz="1400" i="1" dirty="0">
                <a:cs typeface="Arial" pitchFamily="34" charset="0"/>
              </a:rPr>
              <a:t>• кисломолочными продуктами низкого брожения: йогурт, мацони </a:t>
            </a:r>
          </a:p>
          <a:p>
            <a:pPr marL="0" indent="0">
              <a:buNone/>
            </a:pPr>
            <a:endParaRPr lang="ru-RU" sz="1400" dirty="0">
              <a:cs typeface="Arial" pitchFamily="34" charset="0"/>
            </a:endParaRPr>
          </a:p>
          <a:p>
            <a:endParaRPr lang="ru-RU" sz="1400" dirty="0">
              <a:cs typeface="Arial" pitchFamily="34" charset="0"/>
            </a:endParaRPr>
          </a:p>
          <a:p>
            <a:endParaRPr lang="ru-RU" sz="1400" dirty="0"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74638"/>
            <a:ext cx="9144000" cy="8501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+mj-lt"/>
                <a:cs typeface="Arial" pitchFamily="34" charset="0"/>
              </a:rPr>
              <a:t>ПЕРЕКУС №1</a:t>
            </a:r>
            <a:endParaRPr lang="ru-RU" sz="3200" dirty="0"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65914"/>
            <a:ext cx="410445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cs typeface="Arial" pitchFamily="34" charset="0"/>
              </a:rPr>
              <a:t>САМОЕ БОЛЬШОЕ ЗАБЛУЖДЕНИЕ </a:t>
            </a:r>
            <a:r>
              <a:rPr lang="ru-RU" sz="1600" b="1" dirty="0" smtClean="0">
                <a:cs typeface="Arial" pitchFamily="34" charset="0"/>
              </a:rPr>
              <a:t>– </a:t>
            </a:r>
          </a:p>
          <a:p>
            <a:pPr algn="ctr"/>
            <a:r>
              <a:rPr lang="ru-RU" sz="1600" b="1" dirty="0" smtClean="0">
                <a:cs typeface="Arial" pitchFamily="34" charset="0"/>
              </a:rPr>
              <a:t>БОЯТЬСЯ </a:t>
            </a:r>
            <a:r>
              <a:rPr lang="ru-RU" sz="1600" b="1" dirty="0">
                <a:cs typeface="Arial" pitchFamily="34" charset="0"/>
              </a:rPr>
              <a:t>ФРУКТОВ, ИСКЛЮЧАТЬ ИХ ИЗ РАЦИОНА</a:t>
            </a:r>
            <a:r>
              <a:rPr lang="ru-RU" sz="1600" b="1" dirty="0" smtClean="0">
                <a:cs typeface="Arial" pitchFamily="34" charset="0"/>
              </a:rPr>
              <a:t>, СЧИТАЯ </a:t>
            </a:r>
            <a:r>
              <a:rPr lang="ru-RU" sz="1600" b="1" dirty="0">
                <a:cs typeface="Arial" pitchFamily="34" charset="0"/>
              </a:rPr>
              <a:t>ИХ «ВРАГАМИ» ЗДОРОВЬЮ, СОДЕРЖАЩИМИ МНОГО САХАРА.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175" y="1844824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4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40" y="1225294"/>
            <a:ext cx="4355976" cy="2476872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ОБЕД –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обязательный приём пищи, который должен состояться до 15.00.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8501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+mj-lt"/>
                <a:cs typeface="Arial" pitchFamily="34" charset="0"/>
              </a:rPr>
              <a:t>ОБЕД</a:t>
            </a:r>
            <a:endParaRPr lang="ru-RU" sz="3200" dirty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23403">
            <a:off x="-3176" y="3931072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«На чужой обед не надейся, а свой припасай». </a:t>
            </a:r>
            <a:r>
              <a:rPr lang="ru-RU" i="1" dirty="0">
                <a:hlinkClick r:id="rId3"/>
              </a:rPr>
              <a:t/>
            </a:r>
            <a:br>
              <a:rPr lang="ru-RU" i="1" dirty="0">
                <a:hlinkClick r:id="rId3"/>
              </a:rPr>
            </a:b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60892" y="4869160"/>
            <a:ext cx="3111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«Будет </a:t>
            </a:r>
            <a:r>
              <a:rPr lang="ru-RU" i="1" dirty="0"/>
              <a:t>хлеб - будет и </a:t>
            </a:r>
            <a:r>
              <a:rPr lang="ru-RU" i="1" dirty="0" smtClean="0"/>
              <a:t>обед».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790477"/>
            <a:ext cx="371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«Хорошо </a:t>
            </a:r>
            <a:r>
              <a:rPr lang="ru-RU" i="1" dirty="0"/>
              <a:t>песни петь </a:t>
            </a:r>
            <a:r>
              <a:rPr lang="ru-RU" i="1" dirty="0" smtClean="0"/>
              <a:t>пообедавши».</a:t>
            </a:r>
            <a:endParaRPr lang="ru-RU" i="1" dirty="0"/>
          </a:p>
        </p:txBody>
      </p:sp>
      <p:pic>
        <p:nvPicPr>
          <p:cNvPr id="3074" name="Picture 2" descr="C:\Users\NV\Desktop\доклад 26.02\e5ec3148adeaa0964d27f79430fee1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4166022" cy="41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499770"/>
            <a:ext cx="385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r>
              <a:rPr lang="ru-RU" i="1" dirty="0" smtClean="0"/>
              <a:t>«Работа работой, дела делами, война войной, а обед –по расписанию!»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495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V\Desktop\доклад 26.02\9a0b54f838a31a3fac91f67b942c9a8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8" b="33897"/>
          <a:stretch/>
        </p:blipFill>
        <p:spPr bwMode="auto">
          <a:xfrm>
            <a:off x="5220072" y="4322906"/>
            <a:ext cx="3664231" cy="23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V\Desktop\доклад 26.02\4e670ff2b439fe4c18fbe93542c97a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7395"/>
            <a:ext cx="2155240" cy="32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309" y="1268761"/>
            <a:ext cx="5568835" cy="864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ДАННЫЙ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ПЕРЕКУС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ОСОБЕННО ВАЖЕН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ДЛЯ ТЕХ, У КОГО ОТМЕЧАЕТСЯ ТЯГА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МУЧНОМУ И СЛАДКОМУ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i="1" dirty="0" smtClean="0"/>
              <a:t> </a:t>
            </a:r>
            <a:endParaRPr lang="ru-RU" sz="1400" i="1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8501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ПЕРЕКУС</a:t>
            </a:r>
            <a:r>
              <a:rPr lang="ru-RU" sz="3200" b="1" dirty="0"/>
              <a:t> </a:t>
            </a:r>
            <a:r>
              <a:rPr lang="ru-RU" sz="3200" dirty="0"/>
              <a:t>№2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648" y="2362757"/>
            <a:ext cx="627456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u="sng" dirty="0"/>
              <a:t>ФАКТ </a:t>
            </a:r>
          </a:p>
          <a:p>
            <a:r>
              <a:rPr lang="ru-RU" sz="1600" b="1" i="1" dirty="0"/>
              <a:t>В 16.00 происходит физиологическое снижение уровня глюкозы крови. То есть, в это время вы можете ощущать слабость, головокружение, голод, тремор конечностей. Это – сигнал организма «НУЖНЫ ПИТАТЕЛЬНЫЕ ВЕЩЕСТВА» или – самое время перекусить. </a:t>
            </a:r>
            <a:endParaRPr lang="ru-RU" sz="1600" dirty="0"/>
          </a:p>
          <a:p>
            <a:r>
              <a:rPr lang="ru-RU" sz="1600" i="1" dirty="0" smtClean="0"/>
              <a:t>(данное состояние связано </a:t>
            </a:r>
            <a:r>
              <a:rPr lang="ru-RU" sz="1600" i="1" dirty="0"/>
              <a:t>с биологическими ритмами выработки </a:t>
            </a:r>
            <a:r>
              <a:rPr lang="ru-RU" sz="1600" i="1" dirty="0" smtClean="0"/>
              <a:t>гормонов)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9" y="4820696"/>
            <a:ext cx="3375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ЧТО МОЖНО? </a:t>
            </a:r>
            <a:endParaRPr lang="ru-RU" sz="1600" dirty="0"/>
          </a:p>
          <a:p>
            <a:r>
              <a:rPr lang="ru-RU" sz="1600" i="1" dirty="0"/>
              <a:t>• выпечку </a:t>
            </a:r>
          </a:p>
          <a:p>
            <a:r>
              <a:rPr lang="ru-RU" sz="1600" i="1" dirty="0"/>
              <a:t>• творог </a:t>
            </a:r>
          </a:p>
          <a:p>
            <a:r>
              <a:rPr lang="ru-RU" sz="1600" i="1" dirty="0"/>
              <a:t>• йогурт </a:t>
            </a:r>
          </a:p>
          <a:p>
            <a:r>
              <a:rPr lang="ru-RU" sz="1600" i="1" dirty="0"/>
              <a:t>• сэндвич/бутерброд </a:t>
            </a:r>
          </a:p>
          <a:p>
            <a:r>
              <a:rPr lang="ru-RU" sz="1600" i="1" dirty="0"/>
              <a:t>• овощи/овощной салат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665" y="4620860"/>
            <a:ext cx="13799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120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s://avatars.mds.yandex.net/i?id=b6231824043957b87b7695b976c7815874151612-5226442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1" y="1844824"/>
            <a:ext cx="853359" cy="85335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05064"/>
            <a:ext cx="5760640" cy="1190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 smtClean="0"/>
              <a:t>Что </a:t>
            </a:r>
            <a:r>
              <a:rPr lang="ru-RU" sz="1600" i="1" dirty="0"/>
              <a:t>касается углеводов, а вернее, клетчатки на ужин, </a:t>
            </a:r>
            <a:r>
              <a:rPr lang="ru-RU" sz="1600" i="1" dirty="0" smtClean="0"/>
              <a:t>то овощи</a:t>
            </a:r>
            <a:r>
              <a:rPr lang="ru-RU" sz="1600" i="1" dirty="0"/>
              <a:t>, присутствующие на ужин так же лучше употреблять в тушеном/запечённом виде или приготовленные на пару. </a:t>
            </a:r>
            <a:r>
              <a:rPr lang="ru-RU" sz="1600" i="1" dirty="0" smtClean="0"/>
              <a:t>Так </a:t>
            </a:r>
            <a:r>
              <a:rPr lang="ru-RU" sz="1600" i="1" dirty="0"/>
              <a:t>вы не будете ощущать тяжесть в желудке или вздутие живота. </a:t>
            </a:r>
            <a:endParaRPr lang="ru-RU" sz="1600" i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8501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УЖИН</a:t>
            </a:r>
            <a:endParaRPr lang="ru-RU" sz="3200" dirty="0"/>
          </a:p>
        </p:txBody>
      </p:sp>
      <p:pic>
        <p:nvPicPr>
          <p:cNvPr id="5122" name="Picture 2" descr="C:\Users\NV\Desktop\доклад 26.02\7e4a20d773f2ca79448ed1df1b68f0d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/>
          <a:stretch/>
        </p:blipFill>
        <p:spPr bwMode="auto">
          <a:xfrm>
            <a:off x="5652119" y="1941198"/>
            <a:ext cx="3178905" cy="37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708920"/>
            <a:ext cx="13799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6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067" y="5877272"/>
            <a:ext cx="60738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ЛЁГКИЙ, НО СЫТНЫЙ УЖИН ПОЗВОЛИТ ВАМ ЛЕГКО </a:t>
            </a:r>
            <a:r>
              <a:rPr lang="ru-RU" dirty="0" smtClean="0"/>
              <a:t>ЗАСНУТЬ БЕЗ </a:t>
            </a:r>
            <a:r>
              <a:rPr lang="ru-RU" dirty="0"/>
              <a:t>ТЯЖЕСТИ В ЖЕЛУДКЕ И ГОЛОДНЫХ МЫСЛЕЙ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148341"/>
            <a:ext cx="709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УЖИН ДОЛЖЕН БЫТЬ ЛЕГКОУСВОЯЕМЫМ, НО ПРИ ЭТОМ СЫТНЫМ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 не позднее, чем за 3 часа до сна.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3013" y="235522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На ужин выбираем боле легкие виды белка, </a:t>
            </a:r>
          </a:p>
          <a:p>
            <a:r>
              <a:rPr lang="ru-RU" sz="1600" dirty="0"/>
              <a:t>который наш организм усвоит быстрее: </a:t>
            </a:r>
          </a:p>
          <a:p>
            <a:r>
              <a:rPr lang="ru-RU" sz="1600" i="1" dirty="0"/>
              <a:t>• рыба, </a:t>
            </a:r>
          </a:p>
          <a:p>
            <a:r>
              <a:rPr lang="ru-RU" sz="1600" i="1" dirty="0"/>
              <a:t>• морепродукты, </a:t>
            </a:r>
          </a:p>
          <a:p>
            <a:r>
              <a:rPr lang="ru-RU" sz="1600" i="1" dirty="0"/>
              <a:t>• птица </a:t>
            </a:r>
          </a:p>
        </p:txBody>
      </p:sp>
    </p:spTree>
    <p:extLst>
      <p:ext uri="{BB962C8B-B14F-4D97-AF65-F5344CB8AC3E}">
        <p14:creationId xmlns:p14="http://schemas.microsoft.com/office/powerpoint/2010/main" val="21435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93508"/>
            <a:ext cx="3610983" cy="3483013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657" y="2420888"/>
            <a:ext cx="8771421" cy="2614126"/>
          </a:xfrm>
        </p:spPr>
        <p:txBody>
          <a:bodyPr>
            <a:noAutofit/>
          </a:bodyPr>
          <a:lstStyle/>
          <a:p>
            <a:endParaRPr lang="ru-RU" sz="1600" dirty="0"/>
          </a:p>
          <a:p>
            <a:pPr marL="0" indent="0" algn="r">
              <a:buNone/>
            </a:pPr>
            <a:r>
              <a:rPr lang="ru-RU" sz="1600" b="1" u="sng" dirty="0" smtClean="0">
                <a:solidFill>
                  <a:srgbClr val="C00000"/>
                </a:solidFill>
              </a:rPr>
              <a:t>Каждый </a:t>
            </a:r>
            <a:r>
              <a:rPr lang="ru-RU" sz="1600" b="1" u="sng" dirty="0">
                <a:solidFill>
                  <a:srgbClr val="C00000"/>
                </a:solidFill>
              </a:rPr>
              <a:t>основной приём пищи используй метод тарелки здорового питания, учитывая нижеизложенные нюансы</a:t>
            </a:r>
            <a:r>
              <a:rPr lang="ru-RU" sz="1600" b="1" u="sng" dirty="0" smtClean="0">
                <a:solidFill>
                  <a:srgbClr val="C00000"/>
                </a:solidFill>
              </a:rPr>
              <a:t>:</a:t>
            </a:r>
          </a:p>
          <a:p>
            <a:pPr marL="0" indent="0" algn="r">
              <a:buNone/>
            </a:pPr>
            <a:endParaRPr lang="ru-RU" sz="16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размер </a:t>
            </a:r>
            <a:r>
              <a:rPr lang="ru-RU" sz="1600" dirty="0"/>
              <a:t>тарелки – 21-22 см для </a:t>
            </a:r>
            <a:r>
              <a:rPr lang="ru-RU" sz="1600" dirty="0" smtClean="0"/>
              <a:t>мужчин </a:t>
            </a:r>
            <a:r>
              <a:rPr lang="ru-RU" sz="1600" dirty="0"/>
              <a:t>и – 18-20 см для женщин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½ тарелки – овощи, зелень, фрукты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¼ </a:t>
            </a:r>
            <a:r>
              <a:rPr lang="ru-RU" sz="1600" dirty="0"/>
              <a:t>тарелки – злаки 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¼ тарелки – белок 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32656"/>
            <a:ext cx="388843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/>
              <a:t>Всю еду за день распределяем так: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i="1" dirty="0"/>
              <a:t>Завтрак – 25% </a:t>
            </a:r>
            <a:endParaRPr lang="ru-RU" sz="1600" dirty="0"/>
          </a:p>
          <a:p>
            <a:r>
              <a:rPr lang="ru-RU" sz="1600" dirty="0"/>
              <a:t>• Обед – 40-45% </a:t>
            </a:r>
          </a:p>
          <a:p>
            <a:r>
              <a:rPr lang="ru-RU" sz="1600" dirty="0"/>
              <a:t>• Ужин – 20-25% </a:t>
            </a:r>
          </a:p>
          <a:p>
            <a:r>
              <a:rPr lang="ru-RU" sz="1600" dirty="0"/>
              <a:t>• Перекусы – 10-15%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73216"/>
            <a:ext cx="473582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НЕ НАКЛАДЫВАЙТЕ ЕДУ С </a:t>
            </a:r>
            <a:r>
              <a:rPr lang="ru-RU" sz="1600" b="1" dirty="0" smtClean="0">
                <a:solidFill>
                  <a:srgbClr val="C00000"/>
                </a:solidFill>
              </a:rPr>
              <a:t>ГОРКОЙ</a:t>
            </a:r>
            <a:r>
              <a:rPr lang="ru-RU" sz="1600" b="1" dirty="0">
                <a:solidFill>
                  <a:srgbClr val="C00000"/>
                </a:solidFill>
              </a:rPr>
              <a:t>!</a:t>
            </a:r>
          </a:p>
          <a:p>
            <a:pPr algn="ctr"/>
            <a:r>
              <a:rPr lang="ru-RU" sz="1600" dirty="0" smtClean="0"/>
              <a:t>В </a:t>
            </a:r>
            <a:r>
              <a:rPr lang="ru-RU" sz="1600" dirty="0"/>
              <a:t>некоторых странах есть детская игра</a:t>
            </a:r>
          </a:p>
          <a:p>
            <a:pPr algn="ctr"/>
            <a:r>
              <a:rPr lang="ru-RU" sz="1600" dirty="0"/>
              <a:t> </a:t>
            </a:r>
            <a:r>
              <a:rPr lang="ru-RU" sz="1600" b="1" i="1" dirty="0"/>
              <a:t>«не давай соприкасаться разной еде»</a:t>
            </a:r>
            <a:r>
              <a:rPr lang="ru-RU" sz="1600" dirty="0"/>
              <a:t>.</a:t>
            </a:r>
          </a:p>
          <a:p>
            <a:pPr algn="ctr"/>
            <a:r>
              <a:rPr lang="ru-RU" sz="1600" i="1" dirty="0"/>
              <a:t> Хорошее правило – возьмите на вооружение!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28301043"/>
              </p:ext>
            </p:extLst>
          </p:nvPr>
        </p:nvGraphicFramePr>
        <p:xfrm>
          <a:off x="48546" y="0"/>
          <a:ext cx="478295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20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3051</Words>
  <Application>Microsoft Office PowerPoint</Application>
  <PresentationFormat>Экран (4:3)</PresentationFormat>
  <Paragraphs>406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Современные принципы здорового питания</vt:lpstr>
      <vt:lpstr>Презентация PowerPoint</vt:lpstr>
      <vt:lpstr>Режим питания.</vt:lpstr>
      <vt:lpstr>ЗАВТРАК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10 СЕКУНД 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Определим, сколько белка нужно именно вам?</vt:lpstr>
      <vt:lpstr>Презентация PowerPoint</vt:lpstr>
      <vt:lpstr>Презентация PowerPoint</vt:lpstr>
      <vt:lpstr>ПРАКТИКА. Что мы имеем на сегодня?</vt:lpstr>
      <vt:lpstr>Презентация PowerPoint</vt:lpstr>
      <vt:lpstr>Презентация PowerPoint</vt:lpstr>
      <vt:lpstr>Транс-жиры или гидрогенизированные жиры.</vt:lpstr>
      <vt:lpstr>ПИРАМИДА ПИТАНИЯ 2026г.</vt:lpstr>
      <vt:lpstr>ПРАКТИКА. «Холодильник».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ВЫВОДЫ.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NV</dc:creator>
  <cp:lastModifiedBy>NV</cp:lastModifiedBy>
  <cp:revision>72</cp:revision>
  <cp:lastPrinted>2026-02-25T10:04:14Z</cp:lastPrinted>
  <dcterms:created xsi:type="dcterms:W3CDTF">2026-02-19T09:06:31Z</dcterms:created>
  <dcterms:modified xsi:type="dcterms:W3CDTF">2026-02-26T07:52:39Z</dcterms:modified>
</cp:coreProperties>
</file>